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2"/>
  </p:notesMasterIdLst>
  <p:sldIdLst>
    <p:sldId id="395" r:id="rId5"/>
    <p:sldId id="396" r:id="rId6"/>
    <p:sldId id="400" r:id="rId7"/>
    <p:sldId id="402" r:id="rId8"/>
    <p:sldId id="401" r:id="rId9"/>
    <p:sldId id="403" r:id="rId10"/>
    <p:sldId id="404" r:id="rId11"/>
  </p:sldIdLst>
  <p:sldSz cx="9144000" cy="6858000" type="screen4x3"/>
  <p:notesSz cx="6805613" cy="9944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ls (Joan)" initials="J.L." lastIdx="1" clrIdx="0"/>
  <p:cmAuthor id="1" name="Mélanie van Rijn" initials="Mv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EDD"/>
    <a:srgbClr val="C0C1BF"/>
    <a:srgbClr val="646478"/>
    <a:srgbClr val="646464"/>
    <a:srgbClr val="BD3C22"/>
    <a:srgbClr val="C53D22"/>
    <a:srgbClr val="C33D25"/>
    <a:srgbClr val="B71C20"/>
    <a:srgbClr val="B82D20"/>
    <a:srgbClr val="C63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4CF7A-A714-E2E2-D111-CDCE925ECB15}" v="160" dt="2025-06-23T10:41:34.355"/>
    <p1510:client id="{5F742404-5933-1AB3-6202-BDABFC7E070C}" v="196" dt="2025-06-24T10:24:08.547"/>
    <p1510:client id="{CFFDBC6D-4716-543A-9264-3491CF508044}" v="760" dt="2025-06-23T14:46:45.56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2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5123" name="Rectangle 3"/>
          <p:cNvSpPr>
            <a:spLocks noGrp="1" noChangeArrowheads="1"/>
          </p:cNvSpPr>
          <p:nvPr>
            <p:ph type="dt" idx="1"/>
          </p:nvPr>
        </p:nvSpPr>
        <p:spPr bwMode="auto">
          <a:xfrm>
            <a:off x="3854939"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5124"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0562" y="4723448"/>
            <a:ext cx="5444490" cy="447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6" name="Rectangle 6"/>
          <p:cNvSpPr>
            <a:spLocks noGrp="1" noChangeArrowheads="1"/>
          </p:cNvSpPr>
          <p:nvPr>
            <p:ph type="ftr" sz="quarter" idx="4"/>
          </p:nvPr>
        </p:nvSpPr>
        <p:spPr bwMode="auto">
          <a:xfrm>
            <a:off x="0" y="9445169"/>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5127" name="Rectangle 7"/>
          <p:cNvSpPr>
            <a:spLocks noGrp="1" noChangeArrowheads="1"/>
          </p:cNvSpPr>
          <p:nvPr>
            <p:ph type="sldNum" sz="quarter" idx="5"/>
          </p:nvPr>
        </p:nvSpPr>
        <p:spPr bwMode="auto">
          <a:xfrm>
            <a:off x="3854939" y="9445169"/>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D87C62C-1CED-4430-A43A-17C5B047AABD}" type="slidenum">
              <a:rPr lang="nl-NL"/>
              <a:pPr/>
              <a:t>‹nr.›</a:t>
            </a:fld>
            <a:endParaRPr lang="nl-NL"/>
          </a:p>
        </p:txBody>
      </p:sp>
    </p:spTree>
    <p:extLst>
      <p:ext uri="{BB962C8B-B14F-4D97-AF65-F5344CB8AC3E}">
        <p14:creationId xmlns:p14="http://schemas.microsoft.com/office/powerpoint/2010/main" val="13928336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1190625"/>
            <a:ext cx="9144000" cy="104775"/>
          </a:xfrm>
          <a:prstGeom prst="rect">
            <a:avLst/>
          </a:prstGeom>
          <a:solidFill>
            <a:srgbClr val="BFBFB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3089" name="Rectangle 17"/>
          <p:cNvSpPr>
            <a:spLocks noChangeArrowheads="1"/>
          </p:cNvSpPr>
          <p:nvPr/>
        </p:nvSpPr>
        <p:spPr bwMode="auto">
          <a:xfrm>
            <a:off x="1588" y="0"/>
            <a:ext cx="9144000" cy="1190625"/>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3104" name="Group 32"/>
          <p:cNvGrpSpPr>
            <a:grpSpLocks/>
          </p:cNvGrpSpPr>
          <p:nvPr/>
        </p:nvGrpSpPr>
        <p:grpSpPr bwMode="auto">
          <a:xfrm>
            <a:off x="5105400" y="0"/>
            <a:ext cx="3238500" cy="3275013"/>
            <a:chOff x="3233" y="0"/>
            <a:chExt cx="2040" cy="2063"/>
          </a:xfrm>
        </p:grpSpPr>
        <p:grpSp>
          <p:nvGrpSpPr>
            <p:cNvPr id="3103" name="Group 31"/>
            <p:cNvGrpSpPr>
              <a:grpSpLocks/>
            </p:cNvGrpSpPr>
            <p:nvPr userDrawn="1"/>
          </p:nvGrpSpPr>
          <p:grpSpPr bwMode="auto">
            <a:xfrm>
              <a:off x="3233" y="0"/>
              <a:ext cx="2040" cy="2063"/>
              <a:chOff x="3233" y="0"/>
              <a:chExt cx="2040" cy="2063"/>
            </a:xfrm>
          </p:grpSpPr>
          <p:sp>
            <p:nvSpPr>
              <p:cNvPr id="18" name="Titel 1"/>
              <p:cNvSpPr txBox="1">
                <a:spLocks/>
              </p:cNvSpPr>
              <p:nvPr userDrawn="1"/>
            </p:nvSpPr>
            <p:spPr bwMode="auto">
              <a:xfrm>
                <a:off x="3233" y="750"/>
                <a:ext cx="2040" cy="1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72000" rIns="180000" bIns="72000" anchor="b"/>
              <a:lstStyle>
                <a:lvl1pPr defTabSz="457200">
                  <a:defRPr sz="2400">
                    <a:solidFill>
                      <a:schemeClr val="tx1"/>
                    </a:solidFill>
                    <a:latin typeface="Arial" charset="0"/>
                    <a:ea typeface="ＭＳ Ｐゴシック" pitchFamily="-16" charset="-128"/>
                  </a:defRPr>
                </a:lvl1pPr>
                <a:lvl2pPr marL="37931725" indent="-37474525" defTabSz="457200">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eaLnBrk="0" fontAlgn="base" hangingPunct="0">
                  <a:spcBef>
                    <a:spcPct val="0"/>
                  </a:spcBef>
                  <a:spcAft>
                    <a:spcPct val="0"/>
                  </a:spcAft>
                  <a:defRPr sz="2400">
                    <a:solidFill>
                      <a:schemeClr val="tx1"/>
                    </a:solidFill>
                    <a:latin typeface="Arial" charset="0"/>
                    <a:ea typeface="ＭＳ Ｐゴシック" pitchFamily="-16" charset="-128"/>
                  </a:defRPr>
                </a:lvl6pPr>
                <a:lvl7pPr marL="914400" eaLnBrk="0" fontAlgn="base" hangingPunct="0">
                  <a:spcBef>
                    <a:spcPct val="0"/>
                  </a:spcBef>
                  <a:spcAft>
                    <a:spcPct val="0"/>
                  </a:spcAft>
                  <a:defRPr sz="2400">
                    <a:solidFill>
                      <a:schemeClr val="tx1"/>
                    </a:solidFill>
                    <a:latin typeface="Arial" charset="0"/>
                    <a:ea typeface="ＭＳ Ｐゴシック" pitchFamily="-16" charset="-128"/>
                  </a:defRPr>
                </a:lvl7pPr>
                <a:lvl8pPr marL="1371600" eaLnBrk="0" fontAlgn="base" hangingPunct="0">
                  <a:spcBef>
                    <a:spcPct val="0"/>
                  </a:spcBef>
                  <a:spcAft>
                    <a:spcPct val="0"/>
                  </a:spcAft>
                  <a:defRPr sz="2400">
                    <a:solidFill>
                      <a:schemeClr val="tx1"/>
                    </a:solidFill>
                    <a:latin typeface="Arial" charset="0"/>
                    <a:ea typeface="ＭＳ Ｐゴシック" pitchFamily="-16" charset="-128"/>
                  </a:defRPr>
                </a:lvl8pPr>
                <a:lvl9pPr marL="1828800" eaLnBrk="0" fontAlgn="base" hangingPunct="0">
                  <a:spcBef>
                    <a:spcPct val="0"/>
                  </a:spcBef>
                  <a:spcAft>
                    <a:spcPct val="0"/>
                  </a:spcAft>
                  <a:defRPr sz="2400">
                    <a:solidFill>
                      <a:schemeClr val="tx1"/>
                    </a:solidFill>
                    <a:latin typeface="Arial" charset="0"/>
                    <a:ea typeface="ＭＳ Ｐゴシック" pitchFamily="-16" charset="-128"/>
                  </a:defRPr>
                </a:lvl9pPr>
              </a:lstStyle>
              <a:p>
                <a:pPr eaLnBrk="1" hangingPunct="1"/>
                <a:br>
                  <a:rPr lang="nl-NL" sz="1800" b="1">
                    <a:solidFill>
                      <a:schemeClr val="bg1"/>
                    </a:solidFill>
                  </a:rPr>
                </a:br>
                <a:endParaRPr lang="nl-NL" sz="1800" b="1">
                  <a:solidFill>
                    <a:schemeClr val="bg1"/>
                  </a:solidFill>
                </a:endParaRPr>
              </a:p>
            </p:txBody>
          </p:sp>
          <p:sp>
            <p:nvSpPr>
              <p:cNvPr id="2" name="Titel 1"/>
              <p:cNvSpPr txBox="1">
                <a:spLocks/>
              </p:cNvSpPr>
              <p:nvPr userDrawn="1"/>
            </p:nvSpPr>
            <p:spPr bwMode="auto">
              <a:xfrm>
                <a:off x="3233" y="0"/>
                <a:ext cx="2040" cy="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72000" rIns="180000" bIns="72000" anchor="b"/>
              <a:lstStyle>
                <a:lvl1pPr defTabSz="457200">
                  <a:defRPr sz="2400">
                    <a:solidFill>
                      <a:schemeClr val="tx1"/>
                    </a:solidFill>
                    <a:latin typeface="Arial" charset="0"/>
                    <a:ea typeface="ＭＳ Ｐゴシック" pitchFamily="-16" charset="-128"/>
                  </a:defRPr>
                </a:lvl1pPr>
                <a:lvl2pPr marL="37931725" indent="-37474525" defTabSz="457200">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eaLnBrk="0" fontAlgn="base" hangingPunct="0">
                  <a:spcBef>
                    <a:spcPct val="0"/>
                  </a:spcBef>
                  <a:spcAft>
                    <a:spcPct val="0"/>
                  </a:spcAft>
                  <a:defRPr sz="2400">
                    <a:solidFill>
                      <a:schemeClr val="tx1"/>
                    </a:solidFill>
                    <a:latin typeface="Arial" charset="0"/>
                    <a:ea typeface="ＭＳ Ｐゴシック" pitchFamily="-16" charset="-128"/>
                  </a:defRPr>
                </a:lvl6pPr>
                <a:lvl7pPr marL="914400" eaLnBrk="0" fontAlgn="base" hangingPunct="0">
                  <a:spcBef>
                    <a:spcPct val="0"/>
                  </a:spcBef>
                  <a:spcAft>
                    <a:spcPct val="0"/>
                  </a:spcAft>
                  <a:defRPr sz="2400">
                    <a:solidFill>
                      <a:schemeClr val="tx1"/>
                    </a:solidFill>
                    <a:latin typeface="Arial" charset="0"/>
                    <a:ea typeface="ＭＳ Ｐゴシック" pitchFamily="-16" charset="-128"/>
                  </a:defRPr>
                </a:lvl7pPr>
                <a:lvl8pPr marL="1371600" eaLnBrk="0" fontAlgn="base" hangingPunct="0">
                  <a:spcBef>
                    <a:spcPct val="0"/>
                  </a:spcBef>
                  <a:spcAft>
                    <a:spcPct val="0"/>
                  </a:spcAft>
                  <a:defRPr sz="2400">
                    <a:solidFill>
                      <a:schemeClr val="tx1"/>
                    </a:solidFill>
                    <a:latin typeface="Arial" charset="0"/>
                    <a:ea typeface="ＭＳ Ｐゴシック" pitchFamily="-16" charset="-128"/>
                  </a:defRPr>
                </a:lvl8pPr>
                <a:lvl9pPr marL="1828800" eaLnBrk="0" fontAlgn="base" hangingPunct="0">
                  <a:spcBef>
                    <a:spcPct val="0"/>
                  </a:spcBef>
                  <a:spcAft>
                    <a:spcPct val="0"/>
                  </a:spcAft>
                  <a:defRPr sz="2400">
                    <a:solidFill>
                      <a:schemeClr val="tx1"/>
                    </a:solidFill>
                    <a:latin typeface="Arial" charset="0"/>
                    <a:ea typeface="ＭＳ Ｐゴシック" pitchFamily="-16" charset="-128"/>
                  </a:defRPr>
                </a:lvl9pPr>
              </a:lstStyle>
              <a:p>
                <a:pPr eaLnBrk="1" hangingPunct="1"/>
                <a:br>
                  <a:rPr lang="nl-NL" sz="1800" b="1">
                    <a:solidFill>
                      <a:schemeClr val="bg1"/>
                    </a:solidFill>
                  </a:rPr>
                </a:br>
                <a:endParaRPr lang="nl-NL" sz="1800" b="1">
                  <a:solidFill>
                    <a:schemeClr val="bg1"/>
                  </a:solidFill>
                </a:endParaRPr>
              </a:p>
            </p:txBody>
          </p:sp>
        </p:grpSp>
        <p:pic>
          <p:nvPicPr>
            <p:cNvPr id="3094" name="Afbeelding 18" descr="Avéro Achmea.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26" y="161"/>
              <a:ext cx="1648"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0" name="Rectangle 28"/>
          <p:cNvSpPr>
            <a:spLocks noGrp="1" noChangeArrowheads="1"/>
          </p:cNvSpPr>
          <p:nvPr>
            <p:ph type="ctrTitle" sz="quarter"/>
          </p:nvPr>
        </p:nvSpPr>
        <p:spPr>
          <a:xfrm>
            <a:off x="5410200" y="1447800"/>
            <a:ext cx="2819400" cy="1066800"/>
          </a:xfrm>
        </p:spPr>
        <p:txBody>
          <a:bodyPr tIns="0" anchor="t"/>
          <a:lstStyle>
            <a:lvl1pPr>
              <a:defRPr>
                <a:solidFill>
                  <a:schemeClr val="bg1"/>
                </a:solidFill>
              </a:defRPr>
            </a:lvl1pPr>
          </a:lstStyle>
          <a:p>
            <a:pPr lvl="0"/>
            <a:r>
              <a:rPr lang="nl-NL" noProof="0"/>
              <a:t>Klik om de stijl te bewerken</a:t>
            </a:r>
          </a:p>
        </p:txBody>
      </p:sp>
      <p:sp>
        <p:nvSpPr>
          <p:cNvPr id="3101" name="Rectangle 29"/>
          <p:cNvSpPr>
            <a:spLocks noGrp="1" noChangeArrowheads="1"/>
          </p:cNvSpPr>
          <p:nvPr>
            <p:ph type="dt" sz="quarter" idx="2"/>
          </p:nvPr>
        </p:nvSpPr>
        <p:spPr>
          <a:xfrm>
            <a:off x="5410200" y="2971800"/>
            <a:ext cx="2819400" cy="228600"/>
          </a:xfrm>
        </p:spPr>
        <p:txBody>
          <a:bodyPr lIns="0" anchor="t"/>
          <a:lstStyle>
            <a:lvl1pPr>
              <a:defRPr sz="1400" b="1">
                <a:solidFill>
                  <a:schemeClr val="bg1"/>
                </a:solidFill>
              </a:defRPr>
            </a:lvl1pPr>
          </a:lstStyle>
          <a:p>
            <a:endParaRPr lang="nl-NL"/>
          </a:p>
        </p:txBody>
      </p:sp>
      <p:sp>
        <p:nvSpPr>
          <p:cNvPr id="3102" name="Rectangle 30"/>
          <p:cNvSpPr>
            <a:spLocks noGrp="1" noChangeArrowheads="1"/>
          </p:cNvSpPr>
          <p:nvPr>
            <p:ph type="ftr" sz="quarter" idx="3"/>
          </p:nvPr>
        </p:nvSpPr>
        <p:spPr>
          <a:xfrm>
            <a:off x="5410200" y="2667000"/>
            <a:ext cx="2819400" cy="228600"/>
          </a:xfrm>
        </p:spPr>
        <p:txBody>
          <a:bodyPr lIns="0" anchor="t"/>
          <a:lstStyle>
            <a:lvl1pPr algn="l">
              <a:defRPr sz="1400">
                <a:solidFill>
                  <a:schemeClr val="bg1"/>
                </a:solidFill>
              </a:defRPr>
            </a:lvl1p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97BBC8E7-DF2D-48B4-9947-600438E23E90}" type="slidenum">
              <a:rPr lang="nl-NL"/>
              <a:pPr/>
              <a:t>‹nr.›</a:t>
            </a:fld>
            <a:endParaRPr lang="nl-NL"/>
          </a:p>
        </p:txBody>
      </p:sp>
    </p:spTree>
    <p:extLst>
      <p:ext uri="{BB962C8B-B14F-4D97-AF65-F5344CB8AC3E}">
        <p14:creationId xmlns:p14="http://schemas.microsoft.com/office/powerpoint/2010/main" val="69132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8" y="838200"/>
            <a:ext cx="1985962" cy="55165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95350" y="838200"/>
            <a:ext cx="5805488" cy="551656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8DA80DC4-972A-4114-9F01-E0D56E897047}" type="slidenum">
              <a:rPr lang="nl-NL"/>
              <a:pPr/>
              <a:t>‹nr.›</a:t>
            </a:fld>
            <a:endParaRPr lang="nl-NL"/>
          </a:p>
        </p:txBody>
      </p:sp>
    </p:spTree>
    <p:extLst>
      <p:ext uri="{BB962C8B-B14F-4D97-AF65-F5344CB8AC3E}">
        <p14:creationId xmlns:p14="http://schemas.microsoft.com/office/powerpoint/2010/main" val="124243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914400" y="838200"/>
            <a:ext cx="7924800" cy="900113"/>
          </a:xfrm>
        </p:spPr>
        <p:txBody>
          <a:bodyPr/>
          <a:lstStyle/>
          <a:p>
            <a:r>
              <a:rPr lang="nl-NL"/>
              <a:t>Klik om de stijl te bewerken</a:t>
            </a:r>
          </a:p>
        </p:txBody>
      </p:sp>
      <p:sp>
        <p:nvSpPr>
          <p:cNvPr id="3" name="Tijdelijke aanduiding voor tabel 2"/>
          <p:cNvSpPr>
            <a:spLocks noGrp="1"/>
          </p:cNvSpPr>
          <p:nvPr>
            <p:ph type="tbl" idx="1"/>
          </p:nvPr>
        </p:nvSpPr>
        <p:spPr>
          <a:xfrm>
            <a:off x="895350" y="2046288"/>
            <a:ext cx="7791450" cy="4308475"/>
          </a:xfrm>
        </p:spPr>
        <p:txBody>
          <a:bodyPr/>
          <a:lstStyle/>
          <a:p>
            <a:r>
              <a:rPr lang="nl-NL"/>
              <a:t>Klik op het pictogram als u een tabel wilt toevoegen</a:t>
            </a:r>
          </a:p>
        </p:txBody>
      </p:sp>
      <p:sp>
        <p:nvSpPr>
          <p:cNvPr id="4" name="Tijdelijke aanduiding voor datum 3"/>
          <p:cNvSpPr>
            <a:spLocks noGrp="1"/>
          </p:cNvSpPr>
          <p:nvPr>
            <p:ph type="dt" sz="half" idx="10"/>
          </p:nvPr>
        </p:nvSpPr>
        <p:spPr>
          <a:xfrm>
            <a:off x="785813" y="6400800"/>
            <a:ext cx="2033587" cy="304800"/>
          </a:xfrm>
        </p:spPr>
        <p:txBody>
          <a:bodyPr/>
          <a:lstStyle>
            <a:lvl1pPr>
              <a:defRPr/>
            </a:lvl1pPr>
          </a:lstStyle>
          <a:p>
            <a:endParaRPr lang="nl-NL"/>
          </a:p>
        </p:txBody>
      </p:sp>
      <p:sp>
        <p:nvSpPr>
          <p:cNvPr id="5" name="Tijdelijke aanduiding voor voettekst 4"/>
          <p:cNvSpPr>
            <a:spLocks noGrp="1"/>
          </p:cNvSpPr>
          <p:nvPr>
            <p:ph type="ftr" sz="quarter" idx="11"/>
          </p:nvPr>
        </p:nvSpPr>
        <p:spPr>
          <a:xfrm>
            <a:off x="2971800" y="152400"/>
            <a:ext cx="5570538" cy="363538"/>
          </a:xfrm>
        </p:spPr>
        <p:txBody>
          <a:bodyPr/>
          <a:lstStyle>
            <a:lvl1pPr>
              <a:defRPr/>
            </a:lvl1pPr>
          </a:lstStyle>
          <a:p>
            <a:endParaRPr lang="nl-NL"/>
          </a:p>
        </p:txBody>
      </p:sp>
      <p:sp>
        <p:nvSpPr>
          <p:cNvPr id="6" name="Tijdelijke aanduiding voor dianummer 5"/>
          <p:cNvSpPr>
            <a:spLocks noGrp="1"/>
          </p:cNvSpPr>
          <p:nvPr>
            <p:ph type="sldNum" sz="quarter" idx="12"/>
          </p:nvPr>
        </p:nvSpPr>
        <p:spPr>
          <a:xfrm>
            <a:off x="7086600" y="157163"/>
            <a:ext cx="1905000" cy="363537"/>
          </a:xfrm>
        </p:spPr>
        <p:txBody>
          <a:bodyPr/>
          <a:lstStyle>
            <a:lvl1pPr>
              <a:defRPr/>
            </a:lvl1pPr>
          </a:lstStyle>
          <a:p>
            <a:fld id="{3CC770ED-8CDC-45C2-9F0F-8E68991BA244}" type="slidenum">
              <a:rPr lang="nl-NL"/>
              <a:pPr/>
              <a:t>‹nr.›</a:t>
            </a:fld>
            <a:endParaRPr lang="nl-NL"/>
          </a:p>
        </p:txBody>
      </p:sp>
    </p:spTree>
    <p:extLst>
      <p:ext uri="{BB962C8B-B14F-4D97-AF65-F5344CB8AC3E}">
        <p14:creationId xmlns:p14="http://schemas.microsoft.com/office/powerpoint/2010/main" val="4244314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895350" y="838200"/>
            <a:ext cx="7943850" cy="55165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datum 2"/>
          <p:cNvSpPr>
            <a:spLocks noGrp="1"/>
          </p:cNvSpPr>
          <p:nvPr>
            <p:ph type="dt" sz="half" idx="10"/>
          </p:nvPr>
        </p:nvSpPr>
        <p:spPr>
          <a:xfrm>
            <a:off x="785813" y="6400800"/>
            <a:ext cx="2033587" cy="304800"/>
          </a:xfrm>
        </p:spPr>
        <p:txBody>
          <a:bodyPr/>
          <a:lstStyle>
            <a:lvl1pPr>
              <a:defRPr/>
            </a:lvl1pPr>
          </a:lstStyle>
          <a:p>
            <a:endParaRPr lang="nl-NL"/>
          </a:p>
        </p:txBody>
      </p:sp>
      <p:sp>
        <p:nvSpPr>
          <p:cNvPr id="4" name="Tijdelijke aanduiding voor voettekst 3"/>
          <p:cNvSpPr>
            <a:spLocks noGrp="1"/>
          </p:cNvSpPr>
          <p:nvPr>
            <p:ph type="ftr" sz="quarter" idx="11"/>
          </p:nvPr>
        </p:nvSpPr>
        <p:spPr>
          <a:xfrm>
            <a:off x="2971800" y="152400"/>
            <a:ext cx="5570538" cy="363538"/>
          </a:xfrm>
        </p:spPr>
        <p:txBody>
          <a:bodyPr/>
          <a:lstStyle>
            <a:lvl1pPr>
              <a:defRPr/>
            </a:lvl1pPr>
          </a:lstStyle>
          <a:p>
            <a:endParaRPr lang="nl-NL"/>
          </a:p>
        </p:txBody>
      </p:sp>
      <p:sp>
        <p:nvSpPr>
          <p:cNvPr id="5" name="Tijdelijke aanduiding voor dianummer 4"/>
          <p:cNvSpPr>
            <a:spLocks noGrp="1"/>
          </p:cNvSpPr>
          <p:nvPr>
            <p:ph type="sldNum" sz="quarter" idx="12"/>
          </p:nvPr>
        </p:nvSpPr>
        <p:spPr>
          <a:xfrm>
            <a:off x="7086600" y="157163"/>
            <a:ext cx="1905000" cy="363537"/>
          </a:xfrm>
        </p:spPr>
        <p:txBody>
          <a:bodyPr/>
          <a:lstStyle>
            <a:lvl1pPr>
              <a:defRPr/>
            </a:lvl1pPr>
          </a:lstStyle>
          <a:p>
            <a:fld id="{A0F80831-0E16-4315-B8C6-D4B275406AED}" type="slidenum">
              <a:rPr lang="nl-NL"/>
              <a:pPr/>
              <a:t>‹nr.›</a:t>
            </a:fld>
            <a:endParaRPr lang="nl-NL"/>
          </a:p>
        </p:txBody>
      </p:sp>
    </p:spTree>
    <p:extLst>
      <p:ext uri="{BB962C8B-B14F-4D97-AF65-F5344CB8AC3E}">
        <p14:creationId xmlns:p14="http://schemas.microsoft.com/office/powerpoint/2010/main" val="242102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9ED5F052-4D2B-4CB2-9529-99F1F06D630C}" type="slidenum">
              <a:rPr lang="nl-NL"/>
              <a:pPr/>
              <a:t>‹nr.›</a:t>
            </a:fld>
            <a:endParaRPr lang="nl-NL"/>
          </a:p>
        </p:txBody>
      </p:sp>
    </p:spTree>
    <p:extLst>
      <p:ext uri="{BB962C8B-B14F-4D97-AF65-F5344CB8AC3E}">
        <p14:creationId xmlns:p14="http://schemas.microsoft.com/office/powerpoint/2010/main" val="83422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1459F7A8-5608-4B52-92D7-F63EAF6685E3}" type="slidenum">
              <a:rPr lang="nl-NL"/>
              <a:pPr/>
              <a:t>‹nr.›</a:t>
            </a:fld>
            <a:endParaRPr lang="nl-NL"/>
          </a:p>
        </p:txBody>
      </p:sp>
    </p:spTree>
    <p:extLst>
      <p:ext uri="{BB962C8B-B14F-4D97-AF65-F5344CB8AC3E}">
        <p14:creationId xmlns:p14="http://schemas.microsoft.com/office/powerpoint/2010/main" val="1858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95350" y="2046288"/>
            <a:ext cx="3819525" cy="43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867275" y="2046288"/>
            <a:ext cx="3819525" cy="43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1FE6A371-97BA-4854-86C1-7D96AB505AA4}" type="slidenum">
              <a:rPr lang="nl-NL"/>
              <a:pPr/>
              <a:t>‹nr.›</a:t>
            </a:fld>
            <a:endParaRPr lang="nl-NL"/>
          </a:p>
        </p:txBody>
      </p:sp>
    </p:spTree>
    <p:extLst>
      <p:ext uri="{BB962C8B-B14F-4D97-AF65-F5344CB8AC3E}">
        <p14:creationId xmlns:p14="http://schemas.microsoft.com/office/powerpoint/2010/main" val="330736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61D138C0-5FDB-445E-A458-379FFCBA1ED8}" type="slidenum">
              <a:rPr lang="nl-NL"/>
              <a:pPr/>
              <a:t>‹nr.›</a:t>
            </a:fld>
            <a:endParaRPr lang="nl-NL"/>
          </a:p>
        </p:txBody>
      </p:sp>
    </p:spTree>
    <p:extLst>
      <p:ext uri="{BB962C8B-B14F-4D97-AF65-F5344CB8AC3E}">
        <p14:creationId xmlns:p14="http://schemas.microsoft.com/office/powerpoint/2010/main" val="40065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8FA0F659-BD75-4320-936C-405BE12EE1D3}" type="slidenum">
              <a:rPr lang="nl-NL"/>
              <a:pPr/>
              <a:t>‹nr.›</a:t>
            </a:fld>
            <a:endParaRPr lang="nl-NL"/>
          </a:p>
        </p:txBody>
      </p:sp>
    </p:spTree>
    <p:extLst>
      <p:ext uri="{BB962C8B-B14F-4D97-AF65-F5344CB8AC3E}">
        <p14:creationId xmlns:p14="http://schemas.microsoft.com/office/powerpoint/2010/main" val="165818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8CB0C250-68D9-466E-ABB6-231706F9941C}" type="slidenum">
              <a:rPr lang="nl-NL"/>
              <a:pPr/>
              <a:t>‹nr.›</a:t>
            </a:fld>
            <a:endParaRPr lang="nl-NL"/>
          </a:p>
        </p:txBody>
      </p:sp>
    </p:spTree>
    <p:extLst>
      <p:ext uri="{BB962C8B-B14F-4D97-AF65-F5344CB8AC3E}">
        <p14:creationId xmlns:p14="http://schemas.microsoft.com/office/powerpoint/2010/main" val="219907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AE992F57-DA64-44AD-B03F-2FF7FBB3CD9C}" type="slidenum">
              <a:rPr lang="nl-NL"/>
              <a:pPr/>
              <a:t>‹nr.›</a:t>
            </a:fld>
            <a:endParaRPr lang="nl-NL"/>
          </a:p>
        </p:txBody>
      </p:sp>
    </p:spTree>
    <p:extLst>
      <p:ext uri="{BB962C8B-B14F-4D97-AF65-F5344CB8AC3E}">
        <p14:creationId xmlns:p14="http://schemas.microsoft.com/office/powerpoint/2010/main" val="142549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05B8F106-76EF-4FCF-9EBF-C1562627E113}" type="slidenum">
              <a:rPr lang="nl-NL"/>
              <a:pPr/>
              <a:t>‹nr.›</a:t>
            </a:fld>
            <a:endParaRPr lang="nl-NL"/>
          </a:p>
        </p:txBody>
      </p:sp>
    </p:spTree>
    <p:extLst>
      <p:ext uri="{BB962C8B-B14F-4D97-AF65-F5344CB8AC3E}">
        <p14:creationId xmlns:p14="http://schemas.microsoft.com/office/powerpoint/2010/main" val="35362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0"/>
            <a:ext cx="9144000" cy="693738"/>
            <a:chOff x="0" y="0"/>
            <a:chExt cx="5760" cy="437"/>
          </a:xfrm>
        </p:grpSpPr>
        <p:sp>
          <p:nvSpPr>
            <p:cNvPr id="1031" name="Rectangle 7"/>
            <p:cNvSpPr>
              <a:spLocks noChangeArrowheads="1"/>
            </p:cNvSpPr>
            <p:nvPr userDrawn="1"/>
          </p:nvSpPr>
          <p:spPr bwMode="auto">
            <a:xfrm>
              <a:off x="0" y="0"/>
              <a:ext cx="5760" cy="435"/>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sp>
          <p:nvSpPr>
            <p:cNvPr id="1032" name="Rectangle 8"/>
            <p:cNvSpPr>
              <a:spLocks noChangeArrowheads="1"/>
            </p:cNvSpPr>
            <p:nvPr userDrawn="1"/>
          </p:nvSpPr>
          <p:spPr bwMode="auto">
            <a:xfrm>
              <a:off x="0" y="371"/>
              <a:ext cx="5760" cy="66"/>
            </a:xfrm>
            <a:prstGeom prst="rect">
              <a:avLst/>
            </a:prstGeom>
            <a:solidFill>
              <a:srgbClr val="BFBFB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l-NL"/>
            </a:p>
          </p:txBody>
        </p:sp>
      </p:grpSp>
      <p:sp>
        <p:nvSpPr>
          <p:cNvPr id="1026" name="Rectangle 2"/>
          <p:cNvSpPr>
            <a:spLocks noGrp="1" noChangeArrowheads="1"/>
          </p:cNvSpPr>
          <p:nvPr>
            <p:ph type="title"/>
          </p:nvPr>
        </p:nvSpPr>
        <p:spPr bwMode="auto">
          <a:xfrm>
            <a:off x="914400" y="838200"/>
            <a:ext cx="7924800"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nl-NL"/>
              <a:t>Titelstijl van model bewerken</a:t>
            </a:r>
          </a:p>
        </p:txBody>
      </p:sp>
      <p:sp>
        <p:nvSpPr>
          <p:cNvPr id="1027" name="Rectangle 3"/>
          <p:cNvSpPr>
            <a:spLocks noGrp="1" noChangeArrowheads="1"/>
          </p:cNvSpPr>
          <p:nvPr>
            <p:ph type="body" idx="1"/>
          </p:nvPr>
        </p:nvSpPr>
        <p:spPr bwMode="auto">
          <a:xfrm>
            <a:off x="895350" y="2046288"/>
            <a:ext cx="7791450" cy="430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785813" y="6400800"/>
            <a:ext cx="203358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000">
                <a:solidFill>
                  <a:schemeClr val="accent2"/>
                </a:solidFill>
              </a:defRPr>
            </a:lvl1pPr>
          </a:lstStyle>
          <a:p>
            <a:endParaRPr lang="nl-NL"/>
          </a:p>
        </p:txBody>
      </p:sp>
      <p:sp>
        <p:nvSpPr>
          <p:cNvPr id="1029" name="Rectangle 5"/>
          <p:cNvSpPr>
            <a:spLocks noGrp="1" noChangeArrowheads="1"/>
          </p:cNvSpPr>
          <p:nvPr>
            <p:ph type="ftr" sz="quarter" idx="3"/>
          </p:nvPr>
        </p:nvSpPr>
        <p:spPr bwMode="auto">
          <a:xfrm>
            <a:off x="2971800" y="152400"/>
            <a:ext cx="5570538"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b="1">
                <a:solidFill>
                  <a:schemeClr val="accent1"/>
                </a:solidFill>
              </a:defRPr>
            </a:lvl1pPr>
          </a:lstStyle>
          <a:p>
            <a:endParaRPr lang="nl-NL"/>
          </a:p>
        </p:txBody>
      </p:sp>
      <p:sp>
        <p:nvSpPr>
          <p:cNvPr id="1030" name="Rectangle 6"/>
          <p:cNvSpPr>
            <a:spLocks noGrp="1" noChangeArrowheads="1"/>
          </p:cNvSpPr>
          <p:nvPr>
            <p:ph type="sldNum" sz="quarter" idx="4"/>
          </p:nvPr>
        </p:nvSpPr>
        <p:spPr bwMode="auto">
          <a:xfrm>
            <a:off x="7086600" y="157163"/>
            <a:ext cx="1905000" cy="36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chemeClr val="accent2"/>
                </a:solidFill>
              </a:defRPr>
            </a:lvl1pPr>
          </a:lstStyle>
          <a:p>
            <a:fld id="{28F5408C-4539-411E-AEAF-8819EBBD74A2}" type="slidenum">
              <a:rPr lang="nl-NL"/>
              <a:pPr/>
              <a:t>‹nr.›</a:t>
            </a:fld>
            <a:endParaRPr lang="nl-NL"/>
          </a:p>
        </p:txBody>
      </p:sp>
      <p:pic>
        <p:nvPicPr>
          <p:cNvPr id="1034" name="Afbeelding 18" descr="Avéro Achmea.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9000" y="115888"/>
            <a:ext cx="14811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96" r:id="rId12"/>
    <p:sldLayoutId id="2147483697" r:id="rId13"/>
  </p:sldLayoutIdLst>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p:titleStyle>
    <p:bodyStyle>
      <a:lvl1pPr marL="185738" indent="-185738"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cs typeface="+mn-cs"/>
        </a:defRPr>
      </a:lvl1pPr>
      <a:lvl2pPr marL="568325" indent="-192088"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2pPr>
      <a:lvl3pPr marL="12779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3pPr>
      <a:lvl4pPr marL="16970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4pPr>
      <a:lvl5pPr marL="21161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5pPr>
      <a:lvl6pPr marL="25733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6pPr>
      <a:lvl7pPr marL="30305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7pPr>
      <a:lvl8pPr marL="34877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8pPr>
      <a:lvl9pPr marL="3944938" indent="-228600" algn="l" rtl="0" eaLnBrk="1" fontAlgn="base" hangingPunct="1">
        <a:spcBef>
          <a:spcPct val="20000"/>
        </a:spcBef>
        <a:spcAft>
          <a:spcPct val="0"/>
        </a:spcAft>
        <a:buFont typeface="Times" pitchFamily="18" charset="0"/>
        <a:buChar char="•"/>
        <a:tabLst>
          <a:tab pos="188913" algn="l"/>
        </a:tabLst>
        <a:defRPr>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4FDBB4B-75E6-9381-CCAD-6DC7D0A20D37}"/>
              </a:ext>
            </a:extLst>
          </p:cNvPr>
          <p:cNvPicPr>
            <a:picLocks noChangeAspect="1"/>
          </p:cNvPicPr>
          <p:nvPr/>
        </p:nvPicPr>
        <p:blipFill>
          <a:blip r:embed="rId2"/>
          <a:stretch>
            <a:fillRect/>
          </a:stretch>
        </p:blipFill>
        <p:spPr>
          <a:xfrm>
            <a:off x="0" y="672402"/>
            <a:ext cx="9144000" cy="6185598"/>
          </a:xfrm>
          <a:prstGeom prst="rect">
            <a:avLst/>
          </a:prstGeom>
        </p:spPr>
      </p:pic>
      <p:sp>
        <p:nvSpPr>
          <p:cNvPr id="2" name="Titel 1"/>
          <p:cNvSpPr>
            <a:spLocks noGrp="1"/>
          </p:cNvSpPr>
          <p:nvPr>
            <p:ph type="title"/>
          </p:nvPr>
        </p:nvSpPr>
        <p:spPr>
          <a:xfrm>
            <a:off x="899592" y="836712"/>
            <a:ext cx="7924800" cy="900113"/>
          </a:xfrm>
        </p:spPr>
        <p:txBody>
          <a:bodyPr/>
          <a:lstStyle/>
          <a:p>
            <a:br>
              <a:rPr lang="nl-NL"/>
            </a:br>
            <a:r>
              <a:rPr lang="nl-NL"/>
              <a:t>Contouren beleid </a:t>
            </a:r>
            <a:r>
              <a:rPr lang="nl-NL" err="1"/>
              <a:t>renewal</a:t>
            </a:r>
            <a:r>
              <a:rPr lang="nl-NL"/>
              <a:t> 2025-2026</a:t>
            </a:r>
          </a:p>
        </p:txBody>
      </p:sp>
      <p:sp>
        <p:nvSpPr>
          <p:cNvPr id="3" name="Tijdelijke aanduiding voor inhoud 2"/>
          <p:cNvSpPr>
            <a:spLocks noGrp="1"/>
          </p:cNvSpPr>
          <p:nvPr>
            <p:ph idx="1"/>
          </p:nvPr>
        </p:nvSpPr>
        <p:spPr>
          <a:xfrm>
            <a:off x="885006" y="1856829"/>
            <a:ext cx="7791450" cy="4308475"/>
          </a:xfrm>
        </p:spPr>
        <p:txBody>
          <a:bodyPr/>
          <a:lstStyle/>
          <a:p>
            <a:pPr marL="0" indent="0">
              <a:buNone/>
            </a:pPr>
            <a:endParaRPr lang="nl-NL" b="1"/>
          </a:p>
          <a:p>
            <a:pPr marL="0" indent="0">
              <a:buNone/>
            </a:pPr>
            <a:endParaRPr lang="nl-NL" sz="800"/>
          </a:p>
          <a:p>
            <a:pPr marL="0" indent="0">
              <a:buNone/>
            </a:pPr>
            <a:endParaRPr lang="nl-NL"/>
          </a:p>
          <a:p>
            <a:endParaRPr lang="nl-NL"/>
          </a:p>
          <a:p>
            <a:endParaRPr lang="nl-NL"/>
          </a:p>
        </p:txBody>
      </p:sp>
    </p:spTree>
    <p:extLst>
      <p:ext uri="{BB962C8B-B14F-4D97-AF65-F5344CB8AC3E}">
        <p14:creationId xmlns:p14="http://schemas.microsoft.com/office/powerpoint/2010/main" val="231674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Construction &amp; Engineering &amp; </a:t>
            </a:r>
            <a:r>
              <a:rPr lang="nl-NL" sz="1600" err="1"/>
              <a:t>Outside</a:t>
            </a:r>
            <a:r>
              <a:rPr lang="nl-NL" sz="1600"/>
              <a:t> </a:t>
            </a:r>
            <a:r>
              <a:rPr lang="nl-NL" sz="1600" err="1"/>
              <a:t>Risks</a:t>
            </a:r>
            <a:endParaRPr lang="nl-NL" sz="1600"/>
          </a:p>
        </p:txBody>
      </p:sp>
      <p:sp>
        <p:nvSpPr>
          <p:cNvPr id="5" name="Tijdelijke aanduiding voor dianummer 4"/>
          <p:cNvSpPr>
            <a:spLocks noGrp="1"/>
          </p:cNvSpPr>
          <p:nvPr>
            <p:ph type="sldNum" sz="quarter" idx="12"/>
          </p:nvPr>
        </p:nvSpPr>
        <p:spPr>
          <a:xfrm>
            <a:off x="7086600" y="157163"/>
            <a:ext cx="1905000" cy="363537"/>
          </a:xfrm>
        </p:spPr>
        <p:txBody>
          <a:bodyPr/>
          <a:lstStyle/>
          <a:p>
            <a:fld id="{F070B54B-626D-4ECF-97F7-907B485921EF}" type="slidenum">
              <a:rPr lang="nl-NL"/>
              <a:pPr/>
              <a:t>2</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1132212960"/>
              </p:ext>
            </p:extLst>
          </p:nvPr>
        </p:nvGraphicFramePr>
        <p:xfrm>
          <a:off x="107504" y="836712"/>
          <a:ext cx="8884096" cy="11089232"/>
        </p:xfrm>
        <a:graphic>
          <a:graphicData uri="http://schemas.openxmlformats.org/drawingml/2006/table">
            <a:tbl>
              <a:tblPr/>
              <a:tblGrid>
                <a:gridCol w="8884096">
                  <a:extLst>
                    <a:ext uri="{9D8B030D-6E8A-4147-A177-3AD203B41FA5}">
                      <a16:colId xmlns:a16="http://schemas.microsoft.com/office/drawing/2014/main" val="4003854713"/>
                    </a:ext>
                  </a:extLst>
                </a:gridCol>
              </a:tblGrid>
              <a:tr h="5544616">
                <a:tc>
                  <a:txBody>
                    <a:bodyPr/>
                    <a:lstStyle/>
                    <a:p>
                      <a:pPr marL="285750" indent="-285750" algn="l">
                        <a:buFont typeface="Arial" panose="020B0604020202020204" pitchFamily="34" charset="0"/>
                        <a:buChar char="•"/>
                      </a:pPr>
                      <a:r>
                        <a:rPr lang="nl-NL" sz="1400" b="1" dirty="0">
                          <a:effectLst/>
                          <a:latin typeface="Arial"/>
                          <a:ea typeface="Calibri"/>
                          <a:cs typeface="Arial"/>
                        </a:rPr>
                        <a:t>Marktontwikkelingen</a:t>
                      </a:r>
                      <a:endParaRPr lang="nl-NL" sz="1400" dirty="0">
                        <a:effectLst/>
                        <a:latin typeface="Arial"/>
                        <a:ea typeface="Calibri"/>
                        <a:cs typeface="Arial"/>
                      </a:endParaRPr>
                    </a:p>
                    <a:p>
                      <a:pPr algn="l"/>
                      <a:endParaRPr lang="nl-NL" sz="1400">
                        <a:effectLst/>
                        <a:latin typeface="Arial" panose="020B0604020202020204" pitchFamily="34" charset="0"/>
                        <a:ea typeface="Calibri" panose="020F0502020204030204" pitchFamily="34" charset="0"/>
                        <a:cs typeface="Arial" panose="020B0604020202020204" pitchFamily="34" charset="0"/>
                      </a:endParaRPr>
                    </a:p>
                    <a:p>
                      <a:pPr algn="l" defTabSz="914400" rtl="0" eaLnBrk="1" latinLnBrk="0" hangingPunct="1"/>
                      <a:r>
                        <a:rPr lang="nl-NL" sz="1400" b="0" kern="1200" dirty="0">
                          <a:solidFill>
                            <a:schemeClr val="tx1"/>
                          </a:solidFill>
                          <a:effectLst/>
                          <a:latin typeface="Arial"/>
                          <a:ea typeface="Calibri"/>
                          <a:cs typeface="Arial"/>
                        </a:rPr>
                        <a:t>CAR</a:t>
                      </a:r>
                    </a:p>
                    <a:p>
                      <a:pPr marL="800100" lvl="1" indent="-342900" algn="l" rtl="0" eaLnBrk="1" latinLnBrk="0" hangingPunct="1">
                        <a:buFont typeface="Wingdings" panose="05000000000000000000" pitchFamily="2" charset="2"/>
                        <a:buChar char="Ø"/>
                      </a:pPr>
                      <a:r>
                        <a:rPr lang="nl-NL" sz="1400" b="0" kern="1200" dirty="0">
                          <a:solidFill>
                            <a:schemeClr val="tx1"/>
                          </a:solidFill>
                          <a:effectLst/>
                          <a:latin typeface="Arial"/>
                          <a:ea typeface="Calibri"/>
                          <a:cs typeface="Arial"/>
                        </a:rPr>
                        <a:t>Nieuwe technologieën o.a. bio-</a:t>
                      </a:r>
                      <a:r>
                        <a:rPr lang="nl-NL" sz="1400" b="0" kern="1200" dirty="0" err="1">
                          <a:solidFill>
                            <a:schemeClr val="tx1"/>
                          </a:solidFill>
                          <a:effectLst/>
                          <a:latin typeface="Arial"/>
                          <a:ea typeface="Calibri"/>
                          <a:cs typeface="Arial"/>
                        </a:rPr>
                        <a:t>based</a:t>
                      </a:r>
                      <a:r>
                        <a:rPr lang="nl-NL" sz="1400" b="0" kern="1200" dirty="0">
                          <a:solidFill>
                            <a:schemeClr val="tx1"/>
                          </a:solidFill>
                          <a:effectLst/>
                          <a:latin typeface="Arial"/>
                          <a:ea typeface="Calibri"/>
                          <a:cs typeface="Arial"/>
                        </a:rPr>
                        <a:t> bouwen.</a:t>
                      </a:r>
                    </a:p>
                    <a:p>
                      <a:pPr marL="800100" lvl="1" indent="-342900" algn="l" defTabSz="914400" rtl="0" eaLnBrk="1" latinLnBrk="0" hangingPunct="1">
                        <a:buFont typeface="Wingdings" panose="05000000000000000000" pitchFamily="2" charset="2"/>
                        <a:buChar char="Ø"/>
                      </a:pPr>
                      <a:r>
                        <a:rPr lang="nl-NL" sz="1400" b="0" kern="1200" dirty="0">
                          <a:solidFill>
                            <a:schemeClr val="tx1"/>
                          </a:solidFill>
                          <a:effectLst/>
                          <a:latin typeface="Arial"/>
                          <a:ea typeface="Calibri"/>
                          <a:cs typeface="Arial"/>
                        </a:rPr>
                        <a:t>Projecten worden groot in verzekerde bedragen in combinatie met prijsstijgingen.</a:t>
                      </a:r>
                    </a:p>
                    <a:p>
                      <a:pPr marL="800100" lvl="1" indent="-342900" algn="l" defTabSz="914400" rtl="0" eaLnBrk="1" latinLnBrk="0" hangingPunct="1">
                        <a:buFont typeface="Wingdings" panose="05000000000000000000" pitchFamily="2" charset="2"/>
                        <a:buChar char="Ø"/>
                      </a:pPr>
                      <a:r>
                        <a:rPr lang="nl-NL" sz="1400" b="0" kern="1200" dirty="0">
                          <a:solidFill>
                            <a:schemeClr val="tx1"/>
                          </a:solidFill>
                          <a:effectLst/>
                          <a:latin typeface="Arial"/>
                          <a:ea typeface="Calibri"/>
                          <a:cs typeface="Arial"/>
                        </a:rPr>
                        <a:t>Tekort aan werknemers.</a:t>
                      </a:r>
                    </a:p>
                    <a:p>
                      <a:pPr marL="800100" lvl="1" indent="-342900" algn="l" defTabSz="914400" rtl="0" eaLnBrk="1" latinLnBrk="0" hangingPunct="1">
                        <a:buFont typeface="Wingdings" panose="05000000000000000000" pitchFamily="2" charset="2"/>
                        <a:buChar char="Ø"/>
                      </a:pPr>
                      <a:r>
                        <a:rPr lang="nl-NL" sz="1400" b="0" kern="1200" dirty="0">
                          <a:solidFill>
                            <a:schemeClr val="tx1"/>
                          </a:solidFill>
                          <a:effectLst/>
                          <a:latin typeface="Arial"/>
                          <a:ea typeface="Calibri"/>
                          <a:cs typeface="Arial"/>
                        </a:rPr>
                        <a:t>Circulair bouwen kent zijn opmars. Hergebruik van bouwmaterialen en duurzaamheid nemen toe.</a:t>
                      </a:r>
                    </a:p>
                    <a:p>
                      <a:pPr marL="800100" lvl="1" indent="-342900" algn="l" defTabSz="914400" rtl="0" eaLnBrk="1" latinLnBrk="0" hangingPunct="1">
                        <a:buFont typeface="Wingdings" panose="05000000000000000000" pitchFamily="2" charset="2"/>
                        <a:buChar char="Ø"/>
                      </a:pPr>
                      <a:r>
                        <a:rPr lang="nl-NL" sz="1400" b="0" kern="1200" dirty="0">
                          <a:solidFill>
                            <a:schemeClr val="tx1"/>
                          </a:solidFill>
                          <a:effectLst/>
                          <a:latin typeface="Arial"/>
                          <a:ea typeface="Calibri"/>
                          <a:cs typeface="Arial"/>
                        </a:rPr>
                        <a:t>Stikstofcrisis vertraagt of houdt bouwwerken tegen. Nutsvoorzieningen zijn beperkt beschikbaar.</a:t>
                      </a:r>
                    </a:p>
                    <a:p>
                      <a:pPr algn="l" defTabSz="914400"/>
                      <a:endParaRPr lang="nl-NL" sz="1400">
                        <a:effectLst/>
                        <a:latin typeface="Arial" panose="020B0604020202020204" pitchFamily="34" charset="0"/>
                        <a:ea typeface="Calibri" panose="020F0502020204030204" pitchFamily="34" charset="0"/>
                        <a:cs typeface="Arial" panose="020B0604020202020204" pitchFamily="34" charset="0"/>
                      </a:endParaRPr>
                    </a:p>
                    <a:p>
                      <a:pPr algn="l"/>
                      <a:r>
                        <a:rPr lang="nl-NL" sz="1400" dirty="0">
                          <a:effectLst/>
                          <a:latin typeface="Arial"/>
                          <a:ea typeface="Calibri"/>
                          <a:cs typeface="Arial"/>
                        </a:rPr>
                        <a:t>Machinebreuk/</a:t>
                      </a:r>
                      <a:r>
                        <a:rPr lang="nl-NL" sz="1400" dirty="0" err="1">
                          <a:effectLst/>
                          <a:latin typeface="Arial"/>
                          <a:ea typeface="Calibri"/>
                          <a:cs typeface="Arial"/>
                        </a:rPr>
                        <a:t>Electronica</a:t>
                      </a:r>
                      <a:endParaRPr lang="nl-NL" sz="1400" dirty="0">
                        <a:effectLst/>
                        <a:latin typeface="Arial"/>
                        <a:ea typeface="Calibri"/>
                        <a:cs typeface="Arial"/>
                      </a:endParaRPr>
                    </a:p>
                    <a:p>
                      <a:pPr marL="800100" lvl="1" indent="-342900" algn="l">
                        <a:buFont typeface="Wingdings" panose="05000000000000000000" pitchFamily="2" charset="2"/>
                        <a:buChar char="Ø"/>
                      </a:pPr>
                      <a:r>
                        <a:rPr lang="nl-NL" sz="1400" dirty="0">
                          <a:effectLst/>
                          <a:latin typeface="Arial"/>
                          <a:ea typeface="Calibri"/>
                          <a:cs typeface="Arial"/>
                        </a:rPr>
                        <a:t>Geen aansluitingen nutsvoorzieningen door te vol netwerk. Batterijen opslag systemen (EOS/BESS) en gebruik van waterstof zijn in opmars hierdoor.</a:t>
                      </a:r>
                    </a:p>
                    <a:p>
                      <a:pPr marL="800100" lvl="1" indent="-342900" algn="l">
                        <a:buFont typeface="Wingdings" panose="05000000000000000000" pitchFamily="2" charset="2"/>
                        <a:buChar char="Ø"/>
                      </a:pPr>
                      <a:r>
                        <a:rPr lang="nl-NL" sz="1400" dirty="0">
                          <a:effectLst/>
                          <a:latin typeface="Arial"/>
                          <a:ea typeface="Calibri"/>
                          <a:cs typeface="Arial"/>
                        </a:rPr>
                        <a:t>Politieke keuzes gaan invloed krijgen op </a:t>
                      </a:r>
                      <a:r>
                        <a:rPr lang="nl-NL" sz="1400" dirty="0" err="1">
                          <a:effectLst/>
                          <a:latin typeface="Arial"/>
                          <a:ea typeface="Calibri"/>
                          <a:cs typeface="Arial"/>
                        </a:rPr>
                        <a:t>Renewable</a:t>
                      </a:r>
                      <a:r>
                        <a:rPr lang="nl-NL" sz="1400" dirty="0">
                          <a:effectLst/>
                          <a:latin typeface="Arial"/>
                          <a:ea typeface="Calibri"/>
                          <a:cs typeface="Arial"/>
                        </a:rPr>
                        <a:t> Energy.</a:t>
                      </a:r>
                    </a:p>
                    <a:p>
                      <a:pPr marL="800100" lvl="1" indent="-342900" algn="l">
                        <a:buFont typeface="Wingdings" panose="05000000000000000000" pitchFamily="2" charset="2"/>
                        <a:buChar char="Ø"/>
                      </a:pPr>
                      <a:r>
                        <a:rPr lang="nl-NL" sz="1400" dirty="0">
                          <a:effectLst/>
                          <a:latin typeface="Arial"/>
                          <a:ea typeface="Calibri"/>
                          <a:cs typeface="Arial"/>
                        </a:rPr>
                        <a:t>Kosten voor </a:t>
                      </a:r>
                      <a:r>
                        <a:rPr lang="nl-NL" sz="1400" dirty="0" err="1">
                          <a:effectLst/>
                          <a:latin typeface="Arial"/>
                          <a:ea typeface="Calibri"/>
                          <a:cs typeface="Arial"/>
                        </a:rPr>
                        <a:t>teruglevering</a:t>
                      </a:r>
                      <a:r>
                        <a:rPr lang="nl-NL" sz="1400" dirty="0">
                          <a:effectLst/>
                          <a:latin typeface="Arial"/>
                          <a:ea typeface="Calibri"/>
                          <a:cs typeface="Arial"/>
                        </a:rPr>
                        <a:t> (saldering) van energie invloed op de bedrijfsschade (leiden tot andere wijze van berekening).</a:t>
                      </a:r>
                    </a:p>
                    <a:p>
                      <a:pPr algn="l"/>
                      <a:endParaRPr lang="nl-NL" sz="1400">
                        <a:effectLst/>
                        <a:latin typeface="Arial" panose="020B0604020202020204" pitchFamily="34" charset="0"/>
                        <a:ea typeface="Calibri" panose="020F0502020204030204" pitchFamily="34" charset="0"/>
                        <a:cs typeface="Arial" panose="020B0604020202020204" pitchFamily="34" charset="0"/>
                      </a:endParaRPr>
                    </a:p>
                    <a:p>
                      <a:pPr algn="l" defTabSz="914400" rtl="0" eaLnBrk="1" latinLnBrk="0" hangingPunct="1"/>
                      <a:r>
                        <a:rPr lang="nl-NL" sz="1400" dirty="0">
                          <a:effectLst/>
                          <a:latin typeface="Arial"/>
                          <a:ea typeface="Calibri"/>
                          <a:cs typeface="Times New Roman"/>
                        </a:rPr>
                        <a:t> </a:t>
                      </a:r>
                      <a:r>
                        <a:rPr lang="nl-NL" sz="1400" b="0" kern="1200" dirty="0">
                          <a:solidFill>
                            <a:schemeClr val="tx1"/>
                          </a:solidFill>
                          <a:effectLst/>
                          <a:latin typeface="Arial"/>
                          <a:ea typeface="Calibri"/>
                          <a:cs typeface="Arial"/>
                        </a:rPr>
                        <a:t>Evenementen (</a:t>
                      </a:r>
                      <a:r>
                        <a:rPr lang="nl-NL" sz="1400" b="0" kern="1200" dirty="0" err="1">
                          <a:solidFill>
                            <a:schemeClr val="tx1"/>
                          </a:solidFill>
                          <a:effectLst/>
                          <a:latin typeface="Arial"/>
                          <a:ea typeface="Calibri"/>
                          <a:cs typeface="Arial"/>
                        </a:rPr>
                        <a:t>outside</a:t>
                      </a:r>
                      <a:r>
                        <a:rPr lang="nl-NL" sz="1400" b="0" kern="1200" dirty="0">
                          <a:solidFill>
                            <a:schemeClr val="tx1"/>
                          </a:solidFill>
                          <a:effectLst/>
                          <a:latin typeface="Arial"/>
                          <a:ea typeface="Calibri"/>
                          <a:cs typeface="Arial"/>
                        </a:rPr>
                        <a:t> </a:t>
                      </a:r>
                      <a:r>
                        <a:rPr lang="nl-NL" sz="1400" b="0" kern="1200" dirty="0" err="1">
                          <a:solidFill>
                            <a:schemeClr val="tx1"/>
                          </a:solidFill>
                          <a:effectLst/>
                          <a:latin typeface="Arial"/>
                          <a:ea typeface="Calibri"/>
                          <a:cs typeface="Arial"/>
                        </a:rPr>
                        <a:t>risks</a:t>
                      </a:r>
                      <a:r>
                        <a:rPr lang="nl-NL" sz="1400" b="0" kern="1200" dirty="0">
                          <a:solidFill>
                            <a:schemeClr val="tx1"/>
                          </a:solidFill>
                          <a:effectLst/>
                          <a:latin typeface="Arial"/>
                          <a:ea typeface="Calibri"/>
                          <a:cs typeface="Arial"/>
                        </a:rPr>
                        <a:t>)</a:t>
                      </a:r>
                    </a:p>
                    <a:p>
                      <a:pPr marL="800100" lvl="1" indent="-342900" algn="l" defTabSz="914400" rtl="0" eaLnBrk="1" latinLnBrk="0" hangingPunct="1">
                        <a:buFont typeface="Wingdings" panose="05000000000000000000" pitchFamily="2" charset="2"/>
                        <a:buChar char="Ø"/>
                      </a:pPr>
                      <a:r>
                        <a:rPr lang="nl-NL" sz="1400" b="0" kern="1200" dirty="0">
                          <a:solidFill>
                            <a:schemeClr val="tx1"/>
                          </a:solidFill>
                          <a:effectLst/>
                          <a:latin typeface="Arial"/>
                          <a:ea typeface="Calibri"/>
                          <a:cs typeface="Arial"/>
                        </a:rPr>
                        <a:t>Extreem weer is dominant aan het worden voor de verzekeringscapaciteit, omdat dit risico enorm toeneemt.</a:t>
                      </a:r>
                    </a:p>
                    <a:p>
                      <a:pPr marL="800100" lvl="1" indent="-342900" algn="l" rtl="0" eaLnBrk="1" latinLnBrk="0" hangingPunct="1">
                        <a:buFont typeface="Wingdings" panose="05000000000000000000" pitchFamily="2" charset="2"/>
                        <a:buChar char="Ø"/>
                      </a:pPr>
                      <a:r>
                        <a:rPr lang="nl-NL" sz="1400" b="0" kern="1200" dirty="0">
                          <a:solidFill>
                            <a:schemeClr val="tx1"/>
                          </a:solidFill>
                          <a:effectLst/>
                          <a:latin typeface="Arial"/>
                          <a:ea typeface="Calibri"/>
                          <a:cs typeface="Arial"/>
                        </a:rPr>
                        <a:t>Meer buitenlandse partijen nodig om posten te sluiten, omdat er sprake is van </a:t>
                      </a:r>
                      <a:r>
                        <a:rPr lang="nl-NL" sz="1400" b="0" kern="1200" dirty="0" err="1">
                          <a:solidFill>
                            <a:schemeClr val="tx1"/>
                          </a:solidFill>
                          <a:effectLst/>
                          <a:latin typeface="Arial"/>
                          <a:ea typeface="Calibri"/>
                          <a:cs typeface="Arial"/>
                        </a:rPr>
                        <a:t>terugtekenen</a:t>
                      </a:r>
                      <a:r>
                        <a:rPr lang="nl-NL" sz="1400" b="0" kern="1200" dirty="0">
                          <a:solidFill>
                            <a:schemeClr val="tx1"/>
                          </a:solidFill>
                          <a:effectLst/>
                          <a:latin typeface="Arial"/>
                          <a:ea typeface="Calibri"/>
                          <a:cs typeface="Arial"/>
                        </a:rPr>
                        <a:t> (risico spreiding).</a:t>
                      </a:r>
                    </a:p>
                    <a:p>
                      <a:pPr marL="800100" lvl="1" indent="-342900" algn="l" defTabSz="914400" rtl="0" eaLnBrk="1" latinLnBrk="0" hangingPunct="1">
                        <a:buFont typeface="Wingdings" panose="05000000000000000000" pitchFamily="2" charset="2"/>
                        <a:buChar char="Ø"/>
                      </a:pPr>
                      <a:r>
                        <a:rPr lang="nl-NL" sz="1400" dirty="0">
                          <a:effectLst/>
                          <a:latin typeface="Arial"/>
                          <a:ea typeface="Calibri"/>
                          <a:cs typeface="Arial"/>
                        </a:rPr>
                        <a:t>Inflatie kan leiden tot hogere verzekerde bedragen (onkosten en materiaal dekking).</a:t>
                      </a:r>
                    </a:p>
                    <a:p>
                      <a:pPr algn="l"/>
                      <a:endParaRPr lang="nl-NL" sz="1400">
                        <a:effectLst/>
                        <a:latin typeface="Broadway" panose="04040905080B02020502" pitchFamily="82"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698990937"/>
                  </a:ext>
                </a:extLst>
              </a:tr>
              <a:tr h="5544616">
                <a:tc>
                  <a:txBody>
                    <a:bodyPr/>
                    <a:lstStyle/>
                    <a:p>
                      <a:pPr algn="l"/>
                      <a:endParaRPr lang="nl-NL" sz="1400">
                        <a:effectLst/>
                        <a:latin typeface="Broadway" panose="04040905080B02020502" pitchFamily="82"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027421801"/>
                  </a:ext>
                </a:extLst>
              </a:tr>
            </a:tbl>
          </a:graphicData>
        </a:graphic>
      </p:graphicFrame>
    </p:spTree>
    <p:extLst>
      <p:ext uri="{BB962C8B-B14F-4D97-AF65-F5344CB8AC3E}">
        <p14:creationId xmlns:p14="http://schemas.microsoft.com/office/powerpoint/2010/main" val="169534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Construction &amp; Engineering &amp; </a:t>
            </a:r>
            <a:r>
              <a:rPr lang="nl-NL" sz="1600" err="1"/>
              <a:t>Outside</a:t>
            </a:r>
            <a:r>
              <a:rPr lang="nl-NL" sz="1600"/>
              <a:t> </a:t>
            </a:r>
            <a:r>
              <a:rPr lang="nl-NL" sz="1600" err="1"/>
              <a:t>Risks</a:t>
            </a:r>
            <a:endParaRPr lang="nl-NL" sz="1600"/>
          </a:p>
        </p:txBody>
      </p:sp>
      <p:sp>
        <p:nvSpPr>
          <p:cNvPr id="5" name="Tijdelijke aanduiding voor dianummer 4"/>
          <p:cNvSpPr>
            <a:spLocks noGrp="1"/>
          </p:cNvSpPr>
          <p:nvPr>
            <p:ph type="sldNum" sz="quarter" idx="12"/>
          </p:nvPr>
        </p:nvSpPr>
        <p:spPr>
          <a:xfrm>
            <a:off x="7086600" y="157163"/>
            <a:ext cx="1905000" cy="363537"/>
          </a:xfrm>
        </p:spPr>
        <p:txBody>
          <a:bodyPr/>
          <a:lstStyle/>
          <a:p>
            <a:fld id="{F070B54B-626D-4ECF-97F7-907B485921EF}" type="slidenum">
              <a:rPr lang="nl-NL"/>
              <a:pPr/>
              <a:t>3</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2701717015"/>
              </p:ext>
            </p:extLst>
          </p:nvPr>
        </p:nvGraphicFramePr>
        <p:xfrm>
          <a:off x="107504" y="836712"/>
          <a:ext cx="8884096" cy="5544616"/>
        </p:xfrm>
        <a:graphic>
          <a:graphicData uri="http://schemas.openxmlformats.org/drawingml/2006/table">
            <a:tbl>
              <a:tblPr/>
              <a:tblGrid>
                <a:gridCol w="8884096">
                  <a:extLst>
                    <a:ext uri="{9D8B030D-6E8A-4147-A177-3AD203B41FA5}">
                      <a16:colId xmlns:a16="http://schemas.microsoft.com/office/drawing/2014/main" val="4003854713"/>
                    </a:ext>
                  </a:extLst>
                </a:gridCol>
              </a:tblGrid>
              <a:tr h="5544616">
                <a:tc>
                  <a:txBody>
                    <a:bodyPr/>
                    <a:lstStyle/>
                    <a:p>
                      <a:pPr marL="285750" indent="-285750" algn="l">
                        <a:buFont typeface="Arial" panose="020B0604020202020204" pitchFamily="34" charset="0"/>
                        <a:buChar char="•"/>
                      </a:pPr>
                      <a:r>
                        <a:rPr lang="nl-NL" sz="1400" b="1" dirty="0">
                          <a:effectLst/>
                          <a:latin typeface="Arial"/>
                          <a:ea typeface="Calibri"/>
                          <a:cs typeface="Arial"/>
                        </a:rPr>
                        <a:t>Wijzigingen Risk </a:t>
                      </a:r>
                      <a:r>
                        <a:rPr lang="nl-NL" sz="1400" b="1" dirty="0" err="1">
                          <a:effectLst/>
                          <a:latin typeface="Arial"/>
                          <a:ea typeface="Calibri"/>
                          <a:cs typeface="Arial"/>
                        </a:rPr>
                        <a:t>appetite</a:t>
                      </a:r>
                      <a:endParaRPr lang="nl-NL" sz="1400" dirty="0">
                        <a:effectLst/>
                        <a:latin typeface="Arial"/>
                        <a:ea typeface="Calibri"/>
                        <a:cs typeface="Arial"/>
                      </a:endParaRPr>
                    </a:p>
                    <a:p>
                      <a:pPr marL="800100" lvl="1" indent="-342900" algn="l">
                        <a:buFont typeface="Wingdings" panose="05000000000000000000" pitchFamily="2" charset="2"/>
                        <a:buChar char="Ø"/>
                      </a:pPr>
                      <a:r>
                        <a:rPr lang="nl-NL" sz="1400" dirty="0" err="1">
                          <a:effectLst/>
                          <a:latin typeface="Arial"/>
                          <a:ea typeface="Calibri"/>
                          <a:cs typeface="Arial"/>
                        </a:rPr>
                        <a:t>Avéro</a:t>
                      </a:r>
                      <a:r>
                        <a:rPr lang="nl-NL" sz="1400" dirty="0">
                          <a:effectLst/>
                          <a:latin typeface="Arial"/>
                          <a:ea typeface="Calibri"/>
                          <a:cs typeface="Arial"/>
                        </a:rPr>
                        <a:t> beweegt mee in de markt als het gaat om het verzekeren van nieuwe technologieën op het gebied van </a:t>
                      </a:r>
                      <a:r>
                        <a:rPr lang="nl-NL" sz="1400" dirty="0" err="1">
                          <a:effectLst/>
                          <a:latin typeface="Arial"/>
                          <a:ea typeface="Calibri"/>
                          <a:cs typeface="Arial"/>
                        </a:rPr>
                        <a:t>Renewable</a:t>
                      </a:r>
                      <a:r>
                        <a:rPr lang="nl-NL" sz="1400" dirty="0">
                          <a:effectLst/>
                          <a:latin typeface="Arial"/>
                          <a:ea typeface="Calibri"/>
                          <a:cs typeface="Arial"/>
                        </a:rPr>
                        <a:t> Energy en op de CAR.</a:t>
                      </a:r>
                    </a:p>
                    <a:p>
                      <a:pPr marL="800100" lvl="1" indent="-342900" algn="l">
                        <a:buFont typeface="Wingdings" panose="05000000000000000000" pitchFamily="2" charset="2"/>
                        <a:buChar char="Ø"/>
                      </a:pPr>
                      <a:r>
                        <a:rPr lang="nl-NL" sz="1400" dirty="0">
                          <a:effectLst/>
                          <a:latin typeface="Arial"/>
                          <a:ea typeface="Calibri"/>
                          <a:cs typeface="Arial"/>
                        </a:rPr>
                        <a:t>Spreiding van risico’s speelt in de evenementen branche.</a:t>
                      </a:r>
                    </a:p>
                    <a:p>
                      <a:pPr marL="800100" lvl="1" indent="-342900" algn="l">
                        <a:buFont typeface="Wingdings" panose="05000000000000000000" pitchFamily="2" charset="2"/>
                        <a:buChar char="Ø"/>
                      </a:pPr>
                      <a:endParaRPr lang="en-US" sz="1400" b="1">
                        <a:effectLst/>
                        <a:latin typeface="Arial" panose="020B060402020202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US" sz="1400" b="1" dirty="0" err="1">
                          <a:effectLst/>
                          <a:latin typeface="Arial"/>
                          <a:ea typeface="Calibri"/>
                          <a:cs typeface="Arial"/>
                        </a:rPr>
                        <a:t>Verwachte</a:t>
                      </a:r>
                      <a:r>
                        <a:rPr lang="en-US" sz="1400" b="1" dirty="0">
                          <a:effectLst/>
                          <a:latin typeface="Arial"/>
                          <a:ea typeface="Calibri"/>
                          <a:cs typeface="Arial"/>
                        </a:rPr>
                        <a:t> </a:t>
                      </a:r>
                      <a:r>
                        <a:rPr lang="en-US" sz="1400" b="1" dirty="0" err="1">
                          <a:effectLst/>
                          <a:latin typeface="Arial"/>
                          <a:ea typeface="Calibri"/>
                          <a:cs typeface="Arial"/>
                        </a:rPr>
                        <a:t>wijzigingen</a:t>
                      </a:r>
                      <a:r>
                        <a:rPr lang="en-US" sz="1400" b="1" dirty="0">
                          <a:effectLst/>
                          <a:latin typeface="Arial"/>
                          <a:ea typeface="Calibri"/>
                          <a:cs typeface="Arial"/>
                        </a:rPr>
                        <a:t> </a:t>
                      </a:r>
                      <a:r>
                        <a:rPr lang="nl-NL" sz="1400" b="1" noProof="0" dirty="0">
                          <a:effectLst/>
                          <a:latin typeface="Arial"/>
                          <a:ea typeface="Calibri"/>
                          <a:cs typeface="Arial"/>
                        </a:rPr>
                        <a:t>huidige</a:t>
                      </a:r>
                      <a:r>
                        <a:rPr lang="en-US" sz="1400" b="1" dirty="0">
                          <a:effectLst/>
                          <a:latin typeface="Arial"/>
                          <a:ea typeface="Calibri"/>
                          <a:cs typeface="Arial"/>
                        </a:rPr>
                        <a:t> </a:t>
                      </a:r>
                      <a:r>
                        <a:rPr lang="nl-NL" sz="1400" b="1" noProof="0" dirty="0">
                          <a:effectLst/>
                          <a:latin typeface="Arial"/>
                          <a:ea typeface="Calibri"/>
                          <a:cs typeface="Arial"/>
                        </a:rPr>
                        <a:t>portefeuille</a:t>
                      </a:r>
                      <a:endParaRPr lang="nl-NL" sz="1400" noProof="0" dirty="0">
                        <a:effectLst/>
                        <a:latin typeface="Arial"/>
                        <a:ea typeface="Calibri"/>
                        <a:cs typeface="Arial"/>
                      </a:endParaRPr>
                    </a:p>
                    <a:p>
                      <a:pPr marL="800100" lvl="1" indent="-342900" algn="l">
                        <a:buFont typeface="Wingdings" panose="05000000000000000000" pitchFamily="2" charset="2"/>
                        <a:buChar char="Ø"/>
                      </a:pPr>
                      <a:r>
                        <a:rPr lang="nl-NL" sz="1400" dirty="0">
                          <a:effectLst/>
                          <a:latin typeface="Arial"/>
                          <a:ea typeface="Calibri"/>
                          <a:cs typeface="Arial"/>
                        </a:rPr>
                        <a:t>Waterschade geeft veel aanleiding tot aanpassingen CAR polissen.</a:t>
                      </a:r>
                    </a:p>
                    <a:p>
                      <a:pPr marL="800100" lvl="1" indent="-342900" algn="l">
                        <a:buFont typeface="Wingdings" panose="05000000000000000000" pitchFamily="2" charset="2"/>
                        <a:buChar char="Ø"/>
                      </a:pPr>
                      <a:r>
                        <a:rPr lang="nl-NL" sz="1400" dirty="0">
                          <a:effectLst/>
                          <a:latin typeface="Arial"/>
                          <a:ea typeface="Calibri"/>
                          <a:cs typeface="Arial"/>
                        </a:rPr>
                        <a:t>Brandbeveiliging op het gebied van hoogbouw (&gt;30 meter)</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dirty="0">
                          <a:effectLst/>
                          <a:latin typeface="Arial"/>
                          <a:ea typeface="Calibri"/>
                          <a:cs typeface="Arial"/>
                        </a:rPr>
                        <a:t>Aanscherping van preventie eisen op het gebied van diefstal met name bij zonnepaneelinstallaties.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dirty="0">
                          <a:effectLst/>
                          <a:latin typeface="Arial"/>
                          <a:ea typeface="Calibri"/>
                          <a:cs typeface="Arial"/>
                        </a:rPr>
                        <a:t>Verhoging van premie voor evenementen door extreem weer. Beperkingen bijvoorbeeld in de ondergrond zijn in ontwikkeling.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noProof="0" dirty="0">
                          <a:solidFill>
                            <a:schemeClr val="tx1"/>
                          </a:solidFill>
                          <a:effectLst/>
                          <a:latin typeface="Arial"/>
                          <a:ea typeface="Calibri"/>
                          <a:cs typeface="Arial"/>
                        </a:rPr>
                        <a:t>Individuele</a:t>
                      </a:r>
                      <a:r>
                        <a:rPr lang="en-US" sz="1400" b="0" dirty="0">
                          <a:solidFill>
                            <a:schemeClr val="tx1"/>
                          </a:solidFill>
                          <a:effectLst/>
                          <a:latin typeface="Arial"/>
                          <a:ea typeface="Calibri"/>
                          <a:cs typeface="Arial"/>
                        </a:rPr>
                        <a:t> </a:t>
                      </a:r>
                      <a:r>
                        <a:rPr lang="nl-NL" sz="1400" b="0" noProof="0" dirty="0">
                          <a:solidFill>
                            <a:schemeClr val="tx1"/>
                          </a:solidFill>
                          <a:effectLst/>
                          <a:latin typeface="Arial"/>
                          <a:ea typeface="Calibri"/>
                          <a:cs typeface="Arial"/>
                        </a:rPr>
                        <a:t>beoordeling</a:t>
                      </a:r>
                      <a:r>
                        <a:rPr lang="en-US" sz="1400" b="0" dirty="0">
                          <a:solidFill>
                            <a:schemeClr val="tx1"/>
                          </a:solidFill>
                          <a:effectLst/>
                          <a:latin typeface="Arial"/>
                          <a:ea typeface="Calibri"/>
                          <a:cs typeface="Arial"/>
                        </a:rPr>
                        <a:t> van </a:t>
                      </a:r>
                      <a:r>
                        <a:rPr lang="nl-NL" sz="1400" b="0" noProof="0" dirty="0">
                          <a:solidFill>
                            <a:schemeClr val="tx1"/>
                          </a:solidFill>
                          <a:effectLst/>
                          <a:latin typeface="Arial"/>
                          <a:ea typeface="Calibri"/>
                          <a:cs typeface="Arial"/>
                        </a:rPr>
                        <a:t>polissen</a:t>
                      </a:r>
                      <a:r>
                        <a:rPr lang="en-US" sz="1400" b="0" dirty="0">
                          <a:solidFill>
                            <a:schemeClr val="tx1"/>
                          </a:solidFill>
                          <a:effectLst/>
                          <a:latin typeface="Arial"/>
                          <a:ea typeface="Calibri"/>
                          <a:cs typeface="Arial"/>
                        </a:rPr>
                        <a:t> met </a:t>
                      </a:r>
                      <a:r>
                        <a:rPr lang="nl-NL" sz="1400" b="0" noProof="0" dirty="0">
                          <a:solidFill>
                            <a:schemeClr val="tx1"/>
                          </a:solidFill>
                          <a:effectLst/>
                          <a:latin typeface="Arial"/>
                          <a:ea typeface="Calibri"/>
                          <a:cs typeface="Arial"/>
                        </a:rPr>
                        <a:t>een</a:t>
                      </a:r>
                      <a:r>
                        <a:rPr lang="en-US" sz="1400" b="0" dirty="0">
                          <a:solidFill>
                            <a:schemeClr val="tx1"/>
                          </a:solidFill>
                          <a:effectLst/>
                          <a:latin typeface="Arial"/>
                          <a:ea typeface="Calibri"/>
                          <a:cs typeface="Arial"/>
                        </a:rPr>
                        <a:t> </a:t>
                      </a:r>
                      <a:r>
                        <a:rPr lang="nl-NL" sz="1400" b="0" noProof="0" dirty="0">
                          <a:solidFill>
                            <a:schemeClr val="tx1"/>
                          </a:solidFill>
                          <a:effectLst/>
                          <a:latin typeface="Arial"/>
                          <a:ea typeface="Calibri"/>
                          <a:cs typeface="Arial"/>
                        </a:rPr>
                        <a:t>verhoogd</a:t>
                      </a:r>
                      <a:r>
                        <a:rPr lang="en-US" sz="1400" b="0" dirty="0">
                          <a:solidFill>
                            <a:schemeClr val="tx1"/>
                          </a:solidFill>
                          <a:effectLst/>
                          <a:latin typeface="Arial"/>
                          <a:ea typeface="Calibri"/>
                          <a:cs typeface="Arial"/>
                        </a:rPr>
                        <a:t> </a:t>
                      </a:r>
                      <a:r>
                        <a:rPr lang="nl-NL" sz="1400" b="0" noProof="0" dirty="0">
                          <a:solidFill>
                            <a:schemeClr val="tx1"/>
                          </a:solidFill>
                          <a:effectLst/>
                          <a:latin typeface="Arial"/>
                          <a:ea typeface="Calibri"/>
                          <a:cs typeface="Arial"/>
                        </a:rPr>
                        <a:t>schadeverloop</a:t>
                      </a:r>
                      <a:r>
                        <a:rPr lang="en-US" sz="1400" b="0" dirty="0">
                          <a:solidFill>
                            <a:schemeClr val="tx1"/>
                          </a:solidFill>
                          <a:effectLst/>
                          <a:latin typeface="Arial"/>
                          <a:ea typeface="Calibri"/>
                          <a:cs typeface="Arial"/>
                        </a:rPr>
                        <a:t>.</a:t>
                      </a:r>
                    </a:p>
                    <a:p>
                      <a:pPr marL="457200" lvl="1" indent="0" algn="l">
                        <a:buFont typeface="Wingdings" panose="05000000000000000000" pitchFamily="2" charset="2"/>
                        <a:buNone/>
                      </a:pPr>
                      <a:endParaRPr lang="nl-NL" sz="140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698990937"/>
                  </a:ext>
                </a:extLst>
              </a:tr>
            </a:tbl>
          </a:graphicData>
        </a:graphic>
      </p:graphicFrame>
    </p:spTree>
    <p:extLst>
      <p:ext uri="{BB962C8B-B14F-4D97-AF65-F5344CB8AC3E}">
        <p14:creationId xmlns:p14="http://schemas.microsoft.com/office/powerpoint/2010/main" val="365748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Property</a:t>
            </a:r>
          </a:p>
        </p:txBody>
      </p:sp>
      <p:sp>
        <p:nvSpPr>
          <p:cNvPr id="5" name="Tijdelijke aanduiding voor dianummer 4"/>
          <p:cNvSpPr>
            <a:spLocks noGrp="1"/>
          </p:cNvSpPr>
          <p:nvPr>
            <p:ph type="sldNum" sz="quarter" idx="12"/>
          </p:nvPr>
        </p:nvSpPr>
        <p:spPr>
          <a:xfrm>
            <a:off x="7086600" y="157163"/>
            <a:ext cx="1905000" cy="363537"/>
          </a:xfrm>
        </p:spPr>
        <p:txBody>
          <a:bodyPr/>
          <a:lstStyle/>
          <a:p>
            <a:fld id="{F070B54B-626D-4ECF-97F7-907B485921EF}" type="slidenum">
              <a:rPr lang="nl-NL"/>
              <a:pPr/>
              <a:t>4</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868388586"/>
              </p:ext>
            </p:extLst>
          </p:nvPr>
        </p:nvGraphicFramePr>
        <p:xfrm>
          <a:off x="323528" y="836712"/>
          <a:ext cx="8668072" cy="11089232"/>
        </p:xfrm>
        <a:graphic>
          <a:graphicData uri="http://schemas.openxmlformats.org/drawingml/2006/table">
            <a:tbl>
              <a:tblPr/>
              <a:tblGrid>
                <a:gridCol w="8668072">
                  <a:extLst>
                    <a:ext uri="{9D8B030D-6E8A-4147-A177-3AD203B41FA5}">
                      <a16:colId xmlns:a16="http://schemas.microsoft.com/office/drawing/2014/main" val="4003854713"/>
                    </a:ext>
                  </a:extLst>
                </a:gridCol>
              </a:tblGrid>
              <a:tr h="5544616">
                <a:tc>
                  <a:txBody>
                    <a:bodyPr/>
                    <a:lstStyle/>
                    <a:p>
                      <a:pPr marL="342900" lvl="0" indent="-342900" algn="l">
                        <a:buFont typeface="Symbol" panose="05050102010706020507" pitchFamily="18" charset="2"/>
                        <a:buChar char=""/>
                      </a:pPr>
                      <a:r>
                        <a:rPr lang="nl-NL" sz="1400" b="1">
                          <a:effectLst/>
                          <a:latin typeface="Arial"/>
                          <a:ea typeface="Calibri"/>
                          <a:cs typeface="Arial"/>
                        </a:rPr>
                        <a:t>Marktontwikkelingen:</a:t>
                      </a:r>
                    </a:p>
                    <a:p>
                      <a:pPr marL="742950" lvl="1" indent="-285750" algn="l">
                        <a:buFont typeface="Wingdings" panose="05000000000000000000" pitchFamily="2" charset="2"/>
                        <a:buChar char="Ø"/>
                      </a:pPr>
                      <a:r>
                        <a:rPr lang="nl-NL" sz="1400" b="0">
                          <a:effectLst/>
                          <a:latin typeface="Arial"/>
                          <a:ea typeface="Calibri"/>
                          <a:cs typeface="Arial"/>
                        </a:rPr>
                        <a:t>Er is in zijn algemeenheid voldoende brandcapaciteit in de markt.</a:t>
                      </a:r>
                    </a:p>
                    <a:p>
                      <a:pPr marL="742950" lvl="1" indent="-285750" algn="l">
                        <a:buFont typeface="Wingdings" panose="05000000000000000000" pitchFamily="2" charset="2"/>
                        <a:buChar char="Ø"/>
                      </a:pPr>
                      <a:r>
                        <a:rPr lang="nl-NL" sz="1400" b="0" i="0" u="none" strike="noStrike" noProof="0">
                          <a:effectLst/>
                        </a:rPr>
                        <a:t>De energietransitie en andere manieren van werken, bouwen en materiaalgebruik brengen nieuwe risico’s met zich mee.</a:t>
                      </a:r>
                      <a:endParaRPr lang="nl-NL" sz="1400" b="0">
                        <a:effectLst/>
                        <a:latin typeface="Arial"/>
                        <a:ea typeface="Calibri"/>
                        <a:cs typeface="Arial"/>
                      </a:endParaRPr>
                    </a:p>
                    <a:p>
                      <a:pPr algn="l"/>
                      <a:endParaRPr lang="nl-NL" sz="140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buFont typeface="Symbol" panose="05050102010706020507" pitchFamily="18" charset="2"/>
                        <a:buChar char=""/>
                      </a:pPr>
                      <a:r>
                        <a:rPr lang="nl-NL" sz="1400" b="1">
                          <a:effectLst/>
                          <a:latin typeface="Arial"/>
                          <a:ea typeface="Calibri"/>
                          <a:cs typeface="Arial"/>
                        </a:rPr>
                        <a:t>Wijzigingen Risk </a:t>
                      </a:r>
                      <a:r>
                        <a:rPr lang="nl-NL" sz="1400" b="1" err="1">
                          <a:effectLst/>
                          <a:latin typeface="Arial"/>
                          <a:ea typeface="Calibri"/>
                          <a:cs typeface="Arial"/>
                        </a:rPr>
                        <a:t>appetite</a:t>
                      </a:r>
                    </a:p>
                    <a:p>
                      <a:pPr marL="742950" lvl="1" indent="-285750" algn="l">
                        <a:buFont typeface="Wingdings" panose="05000000000000000000" pitchFamily="2" charset="2"/>
                        <a:buChar char="Ø"/>
                      </a:pPr>
                      <a:r>
                        <a:rPr lang="nl-NL" sz="1400" b="0">
                          <a:effectLst/>
                          <a:latin typeface="Arial"/>
                          <a:ea typeface="Calibri"/>
                          <a:cs typeface="Arial"/>
                        </a:rPr>
                        <a:t>De risk </a:t>
                      </a:r>
                      <a:r>
                        <a:rPr lang="nl-NL" sz="1400" b="0" err="1">
                          <a:effectLst/>
                          <a:latin typeface="Arial"/>
                          <a:ea typeface="Calibri"/>
                          <a:cs typeface="Arial"/>
                        </a:rPr>
                        <a:t>appetite</a:t>
                      </a:r>
                      <a:r>
                        <a:rPr lang="nl-NL" sz="1400" b="0">
                          <a:effectLst/>
                          <a:latin typeface="Arial"/>
                          <a:ea typeface="Calibri"/>
                          <a:cs typeface="Arial"/>
                        </a:rPr>
                        <a:t> van </a:t>
                      </a:r>
                      <a:r>
                        <a:rPr lang="nl-NL" sz="1400" b="0" err="1">
                          <a:effectLst/>
                          <a:latin typeface="Arial"/>
                          <a:ea typeface="Calibri"/>
                          <a:cs typeface="Arial"/>
                        </a:rPr>
                        <a:t>Avéro</a:t>
                      </a:r>
                      <a:r>
                        <a:rPr lang="nl-NL" sz="1400" b="0">
                          <a:effectLst/>
                          <a:latin typeface="Arial"/>
                          <a:ea typeface="Calibri"/>
                          <a:cs typeface="Arial"/>
                        </a:rPr>
                        <a:t> Achmea, die gelijk is aan de overige merken van Achmea, is zeer breed. </a:t>
                      </a:r>
                    </a:p>
                    <a:p>
                      <a:pPr marL="742950" lvl="1" indent="-285750" algn="l">
                        <a:buFont typeface="Wingdings" panose="05000000000000000000" pitchFamily="2" charset="2"/>
                        <a:buChar char="Ø"/>
                      </a:pPr>
                      <a:r>
                        <a:rPr lang="nl-NL" sz="1400" b="0">
                          <a:effectLst/>
                          <a:latin typeface="Arial"/>
                          <a:ea typeface="Calibri"/>
                          <a:cs typeface="Arial"/>
                        </a:rPr>
                        <a:t>De beschikbare maximale capaciteit i</a:t>
                      </a:r>
                      <a:r>
                        <a:rPr lang="nl-NL" sz="1400" b="1">
                          <a:effectLst/>
                          <a:latin typeface="Arial"/>
                          <a:ea typeface="Calibri"/>
                          <a:cs typeface="Arial"/>
                        </a:rPr>
                        <a:t>s recent opnieuw verhoogd</a:t>
                      </a:r>
                      <a:r>
                        <a:rPr lang="nl-NL" sz="1400" b="0">
                          <a:effectLst/>
                          <a:latin typeface="Arial"/>
                          <a:ea typeface="Calibri"/>
                          <a:cs typeface="Arial"/>
                        </a:rPr>
                        <a:t>, waarmee we beter kunnen inspelen op nieuwe aanvragen en uitbreidingen van bestaande posten.</a:t>
                      </a:r>
                      <a:br>
                        <a:rPr lang="nl-NL" sz="1400" b="0">
                          <a:effectLst/>
                          <a:latin typeface="Arial"/>
                          <a:ea typeface="Calibri"/>
                          <a:cs typeface="Arial"/>
                        </a:rPr>
                      </a:br>
                      <a:r>
                        <a:rPr lang="nl-NL" sz="1400" b="0">
                          <a:effectLst/>
                          <a:latin typeface="Arial"/>
                          <a:ea typeface="Calibri"/>
                          <a:cs typeface="Arial"/>
                        </a:rPr>
                        <a:t>Recente inspectierapporten die een EML-reductie aantonen, bieden – mede dankzij onze nieuwe acceptatiestrategie – ruimte voor een verdere verruiming van de capaciteit.</a:t>
                      </a:r>
                      <a:endParaRPr lang="nl-NL"/>
                    </a:p>
                    <a:p>
                      <a:pPr marL="742950" lvl="1" indent="-285750" algn="l">
                        <a:buFont typeface="Wingdings" panose="05000000000000000000" pitchFamily="2" charset="2"/>
                        <a:buChar char="Ø"/>
                      </a:pPr>
                      <a:r>
                        <a:rPr lang="nl-NL" sz="1400" b="0">
                          <a:effectLst/>
                          <a:latin typeface="Arial"/>
                          <a:ea typeface="Calibri"/>
                          <a:cs typeface="Arial"/>
                        </a:rPr>
                        <a:t>Voor het aandeel in </a:t>
                      </a:r>
                      <a:r>
                        <a:rPr lang="nl-NL" sz="1400" b="0" err="1">
                          <a:effectLst/>
                          <a:latin typeface="Arial"/>
                          <a:ea typeface="Calibri"/>
                          <a:cs typeface="Arial"/>
                        </a:rPr>
                        <a:t>coassurantie</a:t>
                      </a:r>
                      <a:r>
                        <a:rPr lang="nl-NL" sz="1400" b="0">
                          <a:effectLst/>
                          <a:latin typeface="Arial"/>
                          <a:ea typeface="Calibri"/>
                          <a:cs typeface="Arial"/>
                        </a:rPr>
                        <a:t> is het mogelijk om dekking te verlenen voor niet primaire waterkeringen op de brandverzekering. Deze is gelijk gesteld aan de overige merken van Achmea.</a:t>
                      </a:r>
                      <a:endParaRPr lang="nl-NL"/>
                    </a:p>
                    <a:p>
                      <a:pPr marL="742950" lvl="1" indent="-285750" algn="l">
                        <a:buFont typeface="Wingdings" panose="05000000000000000000" pitchFamily="2" charset="2"/>
                        <a:buChar char="Ø"/>
                      </a:pPr>
                      <a:r>
                        <a:rPr lang="nl-NL" sz="1400" b="0" i="0" u="none" strike="noStrike" noProof="0">
                          <a:effectLst/>
                        </a:rPr>
                        <a:t>Achmea heeft mogelijkheden voor het verzekeren van duurzaamheidsrisico's met daaraan gekoppelde sectoren zoals EOS systemen, kleine risico’s groene waterstof, houtbouw etc.</a:t>
                      </a:r>
                      <a:endParaRPr lang="nl-NL" sz="1400" b="0">
                        <a:effectLst/>
                        <a:latin typeface="Arial"/>
                        <a:ea typeface="Calibri"/>
                        <a:cs typeface="Arial"/>
                      </a:endParaRPr>
                    </a:p>
                    <a:p>
                      <a:pPr marL="742950" lvl="1" indent="-285750" algn="l">
                        <a:buFont typeface="Wingdings" panose="05000000000000000000" pitchFamily="2" charset="2"/>
                        <a:buChar char="Ø"/>
                      </a:pPr>
                      <a:r>
                        <a:rPr lang="nl-NL" sz="1400" b="0" i="0" u="none" strike="noStrike" noProof="0">
                          <a:effectLst/>
                        </a:rPr>
                        <a:t>De beschikbare capaciteit voor </a:t>
                      </a:r>
                      <a:r>
                        <a:rPr lang="nl-NL" sz="1400" b="0" i="0" u="none" strike="noStrike" noProof="0" err="1">
                          <a:effectLst/>
                        </a:rPr>
                        <a:t>Renewable</a:t>
                      </a:r>
                      <a:r>
                        <a:rPr lang="nl-NL" sz="1400" b="0" i="0" u="none" strike="noStrike" noProof="0">
                          <a:effectLst/>
                        </a:rPr>
                        <a:t> Energy is recent opnieuw verhoogd.</a:t>
                      </a:r>
                    </a:p>
                    <a:p>
                      <a:pPr marL="742950" lvl="1" indent="-285750" algn="l">
                        <a:buFont typeface="Wingdings" panose="05000000000000000000" pitchFamily="2" charset="2"/>
                        <a:buChar char="Ø"/>
                      </a:pPr>
                      <a:endParaRPr lang="nl-NL" sz="1400" b="0">
                        <a:effectLst/>
                        <a:latin typeface="Arial"/>
                        <a:ea typeface="Calibri"/>
                        <a:cs typeface="Arial"/>
                      </a:endParaRPr>
                    </a:p>
                    <a:p>
                      <a:pPr algn="l"/>
                      <a:endParaRPr lang="nl-NL" sz="140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buFont typeface="Symbol" panose="05050102010706020507" pitchFamily="18" charset="2"/>
                        <a:buChar char=""/>
                      </a:pPr>
                      <a:r>
                        <a:rPr lang="en-US" sz="1400" b="1" err="1">
                          <a:effectLst/>
                          <a:latin typeface="Arial"/>
                          <a:ea typeface="Calibri"/>
                          <a:cs typeface="Arial"/>
                        </a:rPr>
                        <a:t>Verwachte</a:t>
                      </a:r>
                      <a:r>
                        <a:rPr lang="en-US" sz="1400" b="1">
                          <a:effectLst/>
                          <a:latin typeface="Arial"/>
                          <a:ea typeface="Calibri"/>
                          <a:cs typeface="Arial"/>
                        </a:rPr>
                        <a:t> </a:t>
                      </a:r>
                      <a:r>
                        <a:rPr lang="nl-NL" sz="1400" b="1" noProof="0">
                          <a:effectLst/>
                          <a:latin typeface="Arial"/>
                          <a:ea typeface="Calibri"/>
                          <a:cs typeface="Arial"/>
                        </a:rPr>
                        <a:t>wijzigingen huidige portefeuille</a:t>
                      </a:r>
                    </a:p>
                    <a:p>
                      <a:pPr marL="742950" lvl="1" indent="-285750" algn="l">
                        <a:buClr>
                          <a:srgbClr val="555555"/>
                        </a:buClr>
                        <a:buFont typeface="Wingdings" panose="05000000000000000000" pitchFamily="2" charset="2"/>
                        <a:buChar char="Ø"/>
                      </a:pPr>
                      <a:r>
                        <a:rPr lang="nl-NL" sz="1400" b="0" i="0" u="none" strike="noStrike" noProof="0">
                          <a:solidFill>
                            <a:srgbClr val="555555"/>
                          </a:solidFill>
                          <a:effectLst/>
                          <a:latin typeface="Arial"/>
                        </a:rPr>
                        <a:t>Gezien de uitbreiding van de capaciteit kan </a:t>
                      </a:r>
                      <a:r>
                        <a:rPr lang="nl-NL" sz="1400" b="0" i="0" u="none" strike="noStrike" noProof="0" err="1">
                          <a:solidFill>
                            <a:srgbClr val="555555"/>
                          </a:solidFill>
                          <a:effectLst/>
                          <a:latin typeface="Arial"/>
                        </a:rPr>
                        <a:t>Avéro</a:t>
                      </a:r>
                      <a:r>
                        <a:rPr lang="nl-NL" sz="1400" b="0" i="0" u="none" strike="noStrike" noProof="0">
                          <a:solidFill>
                            <a:srgbClr val="555555"/>
                          </a:solidFill>
                          <a:effectLst/>
                          <a:latin typeface="Arial"/>
                        </a:rPr>
                        <a:t> Achmea vaker de leadpositie innemen.</a:t>
                      </a:r>
                      <a:endParaRPr lang="nl-NL" sz="1400" b="0" noProof="0">
                        <a:effectLst/>
                        <a:latin typeface="Arial"/>
                        <a:ea typeface="Calibri"/>
                        <a:cs typeface="Arial"/>
                      </a:endParaRPr>
                    </a:p>
                    <a:p>
                      <a:pPr marL="742950" lvl="1" indent="-285750" algn="l">
                        <a:buFont typeface="Wingdings" panose="05000000000000000000" pitchFamily="2" charset="2"/>
                        <a:buChar char="Ø"/>
                      </a:pPr>
                      <a:r>
                        <a:rPr lang="nl-NL" sz="1400" b="0" noProof="0">
                          <a:effectLst/>
                          <a:latin typeface="Arial"/>
                          <a:ea typeface="Calibri"/>
                          <a:cs typeface="Arial"/>
                        </a:rPr>
                        <a:t>Individuele beoordeling van polissen met een verhoogd schadeverloop.</a:t>
                      </a:r>
                    </a:p>
                    <a:p>
                      <a:pPr marL="742950" lvl="1" indent="-285750" algn="l">
                        <a:buFont typeface="Wingdings" panose="05000000000000000000" pitchFamily="2" charset="2"/>
                        <a:buChar char="ü"/>
                      </a:pPr>
                      <a:endParaRPr lang="nl-NL" sz="1400" b="0">
                        <a:effectLst/>
                        <a:latin typeface="+mn-lt"/>
                        <a:ea typeface="Calibri" panose="020F0502020204030204" pitchFamily="34" charset="0"/>
                        <a:cs typeface="Times New Roman" panose="02020603050405020304" pitchFamily="18" charset="0"/>
                      </a:endParaRPr>
                    </a:p>
                  </a:txBody>
                  <a:tcPr marL="112984" marR="112984" marT="0" marB="0">
                    <a:lnL>
                      <a:noFill/>
                    </a:lnL>
                    <a:lnR>
                      <a:noFill/>
                    </a:lnR>
                    <a:lnT>
                      <a:noFill/>
                    </a:lnT>
                    <a:lnB>
                      <a:noFill/>
                    </a:lnB>
                  </a:tcPr>
                </a:tc>
                <a:extLst>
                  <a:ext uri="{0D108BD9-81ED-4DB2-BD59-A6C34878D82A}">
                    <a16:rowId xmlns:a16="http://schemas.microsoft.com/office/drawing/2014/main" val="698990937"/>
                  </a:ext>
                </a:extLst>
              </a:tr>
              <a:tr h="5544616">
                <a:tc>
                  <a:txBody>
                    <a:bodyPr/>
                    <a:lstStyle/>
                    <a:p>
                      <a:pPr marL="0" lvl="0" indent="0" algn="l">
                        <a:buFont typeface="Symbol" panose="05050102010706020507" pitchFamily="18" charset="2"/>
                        <a:buNone/>
                      </a:pPr>
                      <a:endParaRPr lang="nl-NL" sz="1400">
                        <a:effectLst/>
                        <a:latin typeface="+mn-lt"/>
                        <a:ea typeface="Calibri" panose="020F0502020204030204" pitchFamily="34" charset="0"/>
                        <a:cs typeface="Times New Roman" panose="02020603050405020304" pitchFamily="18" charset="0"/>
                      </a:endParaRPr>
                    </a:p>
                  </a:txBody>
                  <a:tcPr marL="112984" marR="112984" marT="0" marB="0">
                    <a:lnL>
                      <a:noFill/>
                    </a:lnL>
                    <a:lnR>
                      <a:noFill/>
                    </a:lnR>
                    <a:lnT>
                      <a:noFill/>
                    </a:lnT>
                    <a:lnB>
                      <a:noFill/>
                    </a:lnB>
                  </a:tcPr>
                </a:tc>
                <a:extLst>
                  <a:ext uri="{0D108BD9-81ED-4DB2-BD59-A6C34878D82A}">
                    <a16:rowId xmlns:a16="http://schemas.microsoft.com/office/drawing/2014/main" val="1591551382"/>
                  </a:ext>
                </a:extLst>
              </a:tr>
            </a:tbl>
          </a:graphicData>
        </a:graphic>
      </p:graphicFrame>
    </p:spTree>
    <p:extLst>
      <p:ext uri="{BB962C8B-B14F-4D97-AF65-F5344CB8AC3E}">
        <p14:creationId xmlns:p14="http://schemas.microsoft.com/office/powerpoint/2010/main" val="56289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Liability</a:t>
            </a:r>
          </a:p>
        </p:txBody>
      </p:sp>
      <p:sp>
        <p:nvSpPr>
          <p:cNvPr id="5" name="Tijdelijke aanduiding voor dianummer 4"/>
          <p:cNvSpPr>
            <a:spLocks noGrp="1"/>
          </p:cNvSpPr>
          <p:nvPr>
            <p:ph type="sldNum" sz="quarter" idx="12"/>
          </p:nvPr>
        </p:nvSpPr>
        <p:spPr>
          <a:xfrm>
            <a:off x="7089978" y="152401"/>
            <a:ext cx="1905000" cy="363537"/>
          </a:xfrm>
        </p:spPr>
        <p:txBody>
          <a:bodyPr/>
          <a:lstStyle/>
          <a:p>
            <a:fld id="{F070B54B-626D-4ECF-97F7-907B485921EF}" type="slidenum">
              <a:rPr lang="nl-NL"/>
              <a:pPr/>
              <a:t>5</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2392819961"/>
              </p:ext>
            </p:extLst>
          </p:nvPr>
        </p:nvGraphicFramePr>
        <p:xfrm>
          <a:off x="107504" y="836712"/>
          <a:ext cx="8884096" cy="5544616"/>
        </p:xfrm>
        <a:graphic>
          <a:graphicData uri="http://schemas.openxmlformats.org/drawingml/2006/table">
            <a:tbl>
              <a:tblPr/>
              <a:tblGrid>
                <a:gridCol w="8884096">
                  <a:extLst>
                    <a:ext uri="{9D8B030D-6E8A-4147-A177-3AD203B41FA5}">
                      <a16:colId xmlns:a16="http://schemas.microsoft.com/office/drawing/2014/main" val="4003854713"/>
                    </a:ext>
                  </a:extLst>
                </a:gridCol>
              </a:tblGrid>
              <a:tr h="5544616">
                <a:tc>
                  <a:txBody>
                    <a:bodyPr/>
                    <a:lstStyle/>
                    <a:p>
                      <a:pPr marL="285750" lvl="0" indent="-285750" algn="l">
                        <a:lnSpc>
                          <a:spcPct val="100000"/>
                        </a:lnSpc>
                        <a:spcBef>
                          <a:spcPts val="0"/>
                        </a:spcBef>
                        <a:spcAft>
                          <a:spcPts val="0"/>
                        </a:spcAft>
                        <a:buFont typeface="Arial" panose="020B0604020202020204" pitchFamily="34" charset="0"/>
                        <a:buChar char="•"/>
                      </a:pPr>
                      <a:r>
                        <a:rPr lang="nl-NL" sz="1400" b="1" i="0" u="none" strike="noStrike" noProof="0" dirty="0">
                          <a:effectLst/>
                          <a:latin typeface="Arial"/>
                          <a:cs typeface="Arial"/>
                        </a:rPr>
                        <a:t>Marktontwikkelingen</a:t>
                      </a:r>
                      <a:endParaRPr lang="nl-NL" sz="1400" b="0" i="0" u="none" strike="noStrike" noProof="0">
                        <a:effectLst/>
                        <a:latin typeface="Arial" panose="020B0604020202020204" pitchFamily="34" charset="0"/>
                        <a:cs typeface="Arial" panose="020B0604020202020204" pitchFamily="34" charset="0"/>
                      </a:endParaRPr>
                    </a:p>
                    <a:p>
                      <a:pPr marL="742950" lvl="1" indent="-285750" algn="l">
                        <a:lnSpc>
                          <a:spcPct val="100000"/>
                        </a:lnSpc>
                        <a:spcBef>
                          <a:spcPts val="0"/>
                        </a:spcBef>
                        <a:spcAft>
                          <a:spcPts val="0"/>
                        </a:spcAft>
                        <a:buFont typeface="Wingdings" panose="05000000000000000000" pitchFamily="2" charset="2"/>
                        <a:buChar char="Ø"/>
                      </a:pPr>
                      <a:r>
                        <a:rPr lang="nl-NL" sz="1400" dirty="0">
                          <a:solidFill>
                            <a:schemeClr val="tx1"/>
                          </a:solidFill>
                          <a:latin typeface="Arial"/>
                          <a:cs typeface="Arial"/>
                        </a:rPr>
                        <a:t>Verharding van de herverzekeringsmarkt en stijging herverzekeringskosten.</a:t>
                      </a:r>
                    </a:p>
                    <a:p>
                      <a:pPr marL="742950" lvl="1" indent="-285750" algn="l">
                        <a:lnSpc>
                          <a:spcPct val="100000"/>
                        </a:lnSpc>
                        <a:spcBef>
                          <a:spcPts val="0"/>
                        </a:spcBef>
                        <a:spcAft>
                          <a:spcPts val="0"/>
                        </a:spcAft>
                        <a:buFont typeface="Wingdings" panose="05000000000000000000" pitchFamily="2" charset="2"/>
                        <a:buChar char="Ø"/>
                      </a:pPr>
                      <a:r>
                        <a:rPr lang="nl-NL" sz="1400" b="0" i="0" u="none" strike="noStrike" noProof="0" dirty="0">
                          <a:solidFill>
                            <a:srgbClr val="555555"/>
                          </a:solidFill>
                          <a:latin typeface="Arial"/>
                        </a:rPr>
                        <a:t>Er is in zijn algemeenheid voldoende capaciteit in de markt.</a:t>
                      </a:r>
                      <a:endParaRPr lang="nl-NL" sz="1400" dirty="0">
                        <a:solidFill>
                          <a:schemeClr val="tx1"/>
                        </a:solidFill>
                        <a:latin typeface="Arial"/>
                        <a:cs typeface="Arial"/>
                      </a:endParaRPr>
                    </a:p>
                    <a:p>
                      <a:pPr marL="742950" lvl="1" indent="-285750" algn="l">
                        <a:lnSpc>
                          <a:spcPct val="100000"/>
                        </a:lnSpc>
                        <a:spcBef>
                          <a:spcPts val="0"/>
                        </a:spcBef>
                        <a:spcAft>
                          <a:spcPts val="0"/>
                        </a:spcAft>
                        <a:buFont typeface="Wingdings" panose="05000000000000000000" pitchFamily="2" charset="2"/>
                        <a:buChar char="Ø"/>
                      </a:pPr>
                      <a:r>
                        <a:rPr lang="nl-NL" sz="1400" dirty="0">
                          <a:solidFill>
                            <a:schemeClr val="tx1"/>
                          </a:solidFill>
                          <a:latin typeface="Arial"/>
                          <a:cs typeface="Arial"/>
                        </a:rPr>
                        <a:t>Stijgende inflatie heeft impact op schadelast.</a:t>
                      </a:r>
                    </a:p>
                    <a:p>
                      <a:pPr marL="742950" lvl="1" indent="-285750" algn="l">
                        <a:lnSpc>
                          <a:spcPct val="100000"/>
                        </a:lnSpc>
                        <a:spcBef>
                          <a:spcPts val="0"/>
                        </a:spcBef>
                        <a:spcAft>
                          <a:spcPts val="0"/>
                        </a:spcAft>
                        <a:buFont typeface="Wingdings" panose="05000000000000000000" pitchFamily="2" charset="2"/>
                        <a:buChar char="Ø"/>
                      </a:pPr>
                      <a:r>
                        <a:rPr lang="nl-NL" sz="1400" dirty="0">
                          <a:solidFill>
                            <a:schemeClr val="tx1"/>
                          </a:solidFill>
                          <a:latin typeface="Arial"/>
                          <a:cs typeface="Arial"/>
                        </a:rPr>
                        <a:t>Gemiddelde schadelast bij personenschade blijft toenemen.</a:t>
                      </a:r>
                    </a:p>
                    <a:p>
                      <a:pPr marL="742950" lvl="1" indent="-285750" algn="l">
                        <a:lnSpc>
                          <a:spcPct val="100000"/>
                        </a:lnSpc>
                        <a:spcBef>
                          <a:spcPts val="0"/>
                        </a:spcBef>
                        <a:spcAft>
                          <a:spcPts val="0"/>
                        </a:spcAft>
                        <a:buFont typeface="Wingdings" panose="05000000000000000000" pitchFamily="2" charset="2"/>
                        <a:buChar char="Ø"/>
                      </a:pPr>
                      <a:r>
                        <a:rPr lang="nl-NL" sz="1400" dirty="0">
                          <a:solidFill>
                            <a:schemeClr val="tx1"/>
                          </a:solidFill>
                          <a:latin typeface="Arial"/>
                          <a:cs typeface="Arial"/>
                        </a:rPr>
                        <a:t>Fusies en/of acquisities waardoor enkele makelaars groeien en hierdoor het aantal makelaars. afneemt. Hierdoor een beweging richting de oprichting van / deelname aan meer pools/covers.</a:t>
                      </a:r>
                    </a:p>
                    <a:p>
                      <a:pPr marL="742950" lvl="1" indent="-285750" algn="l">
                        <a:lnSpc>
                          <a:spcPct val="100000"/>
                        </a:lnSpc>
                        <a:spcBef>
                          <a:spcPts val="0"/>
                        </a:spcBef>
                        <a:spcAft>
                          <a:spcPts val="0"/>
                        </a:spcAft>
                        <a:buFont typeface="Wingdings" panose="05000000000000000000" pitchFamily="2" charset="2"/>
                        <a:buChar char="Ø"/>
                      </a:pPr>
                      <a:r>
                        <a:rPr lang="nl-NL" sz="1400" dirty="0">
                          <a:solidFill>
                            <a:schemeClr val="tx1"/>
                          </a:solidFill>
                          <a:latin typeface="Arial"/>
                          <a:cs typeface="Arial"/>
                        </a:rPr>
                        <a:t>Nieuwe verzekeraars in de Nederlandse markt</a:t>
                      </a:r>
                    </a:p>
                    <a:p>
                      <a:pPr marL="0" lvl="0" indent="0" algn="l">
                        <a:lnSpc>
                          <a:spcPct val="100000"/>
                        </a:lnSpc>
                        <a:spcBef>
                          <a:spcPts val="0"/>
                        </a:spcBef>
                        <a:spcAft>
                          <a:spcPts val="0"/>
                        </a:spcAft>
                        <a:buFont typeface="Arial" panose="05050102010706020507" pitchFamily="18" charset="2"/>
                        <a:buNone/>
                      </a:pPr>
                      <a:endParaRPr lang="nl-NL" sz="140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panose="020B0604020202020204" pitchFamily="34" charset="0"/>
                        <a:buChar char="•"/>
                      </a:pPr>
                      <a:r>
                        <a:rPr lang="nl-NL" sz="1400" b="1" i="0" u="none" strike="noStrike" noProof="0" dirty="0">
                          <a:effectLst/>
                          <a:latin typeface="Arial"/>
                          <a:cs typeface="Arial"/>
                        </a:rPr>
                        <a:t>Wijzigingen risk </a:t>
                      </a:r>
                      <a:r>
                        <a:rPr lang="nl-NL" sz="1400" b="1" i="0" u="none" strike="noStrike" noProof="0" dirty="0" err="1">
                          <a:effectLst/>
                          <a:latin typeface="Arial"/>
                          <a:cs typeface="Arial"/>
                        </a:rPr>
                        <a:t>appetite</a:t>
                      </a:r>
                      <a:endParaRPr lang="nl-NL" sz="1400" b="1" i="0" u="none" strike="noStrike" noProof="0">
                        <a:effectLst/>
                        <a:latin typeface="Arial" panose="020B0604020202020204" pitchFamily="34" charset="0"/>
                        <a:cs typeface="Arial" panose="020B0604020202020204" pitchFamily="34" charset="0"/>
                      </a:endParaRPr>
                    </a:p>
                    <a:p>
                      <a:pPr marL="742950" lvl="1" indent="-285750" algn="l">
                        <a:lnSpc>
                          <a:spcPct val="100000"/>
                        </a:lnSpc>
                        <a:spcBef>
                          <a:spcPts val="0"/>
                        </a:spcBef>
                        <a:spcAft>
                          <a:spcPts val="0"/>
                        </a:spcAft>
                        <a:buFont typeface="Wingdings" panose="05000000000000000000" pitchFamily="2" charset="2"/>
                        <a:buChar char="Ø"/>
                      </a:pPr>
                      <a:r>
                        <a:rPr lang="nl-NL" sz="1400" b="0" i="0" u="none" strike="noStrike" noProof="0" dirty="0">
                          <a:solidFill>
                            <a:schemeClr val="tx1"/>
                          </a:solidFill>
                          <a:effectLst/>
                          <a:latin typeface="Arial"/>
                          <a:cs typeface="Arial"/>
                        </a:rPr>
                        <a:t>Geen wijziging in risk </a:t>
                      </a:r>
                      <a:r>
                        <a:rPr lang="nl-NL" sz="1400" b="0" i="0" u="none" strike="noStrike" noProof="0" dirty="0" err="1">
                          <a:solidFill>
                            <a:schemeClr val="tx1"/>
                          </a:solidFill>
                          <a:effectLst/>
                          <a:latin typeface="Arial"/>
                          <a:cs typeface="Arial"/>
                        </a:rPr>
                        <a:t>appetite</a:t>
                      </a:r>
                      <a:r>
                        <a:rPr lang="nl-NL" sz="1400" b="0" i="0" u="none" strike="noStrike" noProof="0" dirty="0">
                          <a:solidFill>
                            <a:schemeClr val="tx1"/>
                          </a:solidFill>
                          <a:effectLst/>
                          <a:latin typeface="Arial"/>
                          <a:cs typeface="Arial"/>
                        </a:rPr>
                        <a:t>. Ook voor 2026 MKB+ tot grote Nederlandse risico’s, met een beperkte uitstap naar corporate en internationaal.</a:t>
                      </a:r>
                      <a:endParaRPr lang="nl-NL" sz="1400" b="0" i="0" u="none" strike="noStrike" noProof="0" dirty="0">
                        <a:solidFill>
                          <a:srgbClr val="FF0000"/>
                        </a:solidFill>
                        <a:effectLst/>
                        <a:latin typeface="Arial" panose="020B0604020202020204" pitchFamily="34" charset="0"/>
                        <a:cs typeface="Arial" panose="020B0604020202020204" pitchFamily="34" charset="0"/>
                      </a:endParaRPr>
                    </a:p>
                    <a:p>
                      <a:pPr marL="0" lvl="0" indent="0" algn="l">
                        <a:lnSpc>
                          <a:spcPct val="100000"/>
                        </a:lnSpc>
                        <a:spcBef>
                          <a:spcPts val="0"/>
                        </a:spcBef>
                        <a:spcAft>
                          <a:spcPts val="0"/>
                        </a:spcAft>
                        <a:buFont typeface="Arial" panose="05050102010706020507" pitchFamily="18" charset="2"/>
                        <a:buChar char="•"/>
                      </a:pPr>
                      <a:endParaRPr lang="nl-NL" sz="1400" b="1" i="0" u="none" strike="noStrike" noProof="0">
                        <a:effectLst/>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panose="020B0604020202020204" pitchFamily="34" charset="0"/>
                        <a:buChar char="•"/>
                      </a:pPr>
                      <a:r>
                        <a:rPr lang="nl-NL" sz="1400" b="1" i="0" u="none" strike="noStrike" noProof="0" dirty="0">
                          <a:effectLst/>
                          <a:latin typeface="Arial"/>
                          <a:cs typeface="Arial"/>
                        </a:rPr>
                        <a:t>Verwachte wijzigingen huidige portefeuille</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noProof="0" dirty="0">
                          <a:solidFill>
                            <a:schemeClr val="tx1"/>
                          </a:solidFill>
                          <a:effectLst/>
                          <a:latin typeface="Arial"/>
                        </a:rPr>
                        <a:t>Individuele</a:t>
                      </a:r>
                      <a:r>
                        <a:rPr lang="en-US" sz="1400" b="0" i="0" u="none" strike="noStrike" noProof="0" dirty="0">
                          <a:solidFill>
                            <a:schemeClr val="tx1"/>
                          </a:solidFill>
                          <a:effectLst/>
                          <a:latin typeface="Arial"/>
                        </a:rPr>
                        <a:t> </a:t>
                      </a:r>
                      <a:r>
                        <a:rPr lang="nl-NL" sz="1400" b="0" i="0" u="none" strike="noStrike" noProof="0" dirty="0">
                          <a:solidFill>
                            <a:schemeClr val="tx1"/>
                          </a:solidFill>
                          <a:effectLst/>
                          <a:latin typeface="Arial"/>
                        </a:rPr>
                        <a:t>beoordeling van polissen met een minder goede </a:t>
                      </a:r>
                      <a:r>
                        <a:rPr lang="nl-NL" sz="1400" b="0" i="0" u="none" strike="noStrike" noProof="0" dirty="0" err="1">
                          <a:solidFill>
                            <a:schemeClr val="tx1"/>
                          </a:solidFill>
                          <a:effectLst/>
                          <a:latin typeface="Arial"/>
                        </a:rPr>
                        <a:t>loss</a:t>
                      </a:r>
                      <a:r>
                        <a:rPr lang="nl-NL" sz="1400" b="0" i="0" u="none" strike="noStrike" noProof="0" dirty="0">
                          <a:solidFill>
                            <a:schemeClr val="tx1"/>
                          </a:solidFill>
                          <a:effectLst/>
                          <a:latin typeface="Arial"/>
                        </a:rPr>
                        <a:t> ratio en/of schade frequentie.</a:t>
                      </a:r>
                    </a:p>
                    <a:p>
                      <a:pPr marL="742950" marR="0" lvl="1" indent="-285750" algn="l">
                        <a:lnSpc>
                          <a:spcPct val="100000"/>
                        </a:lnSpc>
                        <a:spcBef>
                          <a:spcPts val="0"/>
                        </a:spcBef>
                        <a:spcAft>
                          <a:spcPts val="0"/>
                        </a:spcAft>
                        <a:buClrTx/>
                        <a:buSzTx/>
                        <a:buFont typeface="Wingdings" panose="05000000000000000000" pitchFamily="2" charset="2"/>
                        <a:buChar char="Ø"/>
                      </a:pPr>
                      <a:r>
                        <a:rPr lang="nl-NL" sz="1400" b="0" noProof="0" dirty="0">
                          <a:solidFill>
                            <a:schemeClr val="tx1"/>
                          </a:solidFill>
                          <a:effectLst/>
                          <a:latin typeface="Arial"/>
                          <a:ea typeface="Calibri"/>
                          <a:cs typeface="Arial"/>
                        </a:rPr>
                        <a:t>Herbeoordeling polissen met een hoog PFAS-risico.</a:t>
                      </a:r>
                    </a:p>
                    <a:p>
                      <a:pPr marL="742950" marR="0" lvl="1" indent="-285750" algn="l">
                        <a:lnSpc>
                          <a:spcPct val="100000"/>
                        </a:lnSpc>
                        <a:spcBef>
                          <a:spcPts val="0"/>
                        </a:spcBef>
                        <a:spcAft>
                          <a:spcPts val="0"/>
                        </a:spcAft>
                        <a:buClrTx/>
                        <a:buSzTx/>
                        <a:buFont typeface="Wingdings" panose="05000000000000000000" pitchFamily="2" charset="2"/>
                        <a:buChar char="Ø"/>
                      </a:pPr>
                      <a:r>
                        <a:rPr lang="nl-NL" sz="1400" b="0" noProof="0" dirty="0">
                          <a:solidFill>
                            <a:schemeClr val="tx1"/>
                          </a:solidFill>
                          <a:effectLst/>
                          <a:latin typeface="Arial"/>
                          <a:ea typeface="Calibri"/>
                          <a:cs typeface="Arial"/>
                        </a:rPr>
                        <a:t>Zowel bij prolongatie als mutatie controle van clausuleringen. </a:t>
                      </a:r>
                    </a:p>
                  </a:txBody>
                  <a:tcPr marL="112984" marR="112984" marT="0" marB="0">
                    <a:lnL>
                      <a:noFill/>
                    </a:lnL>
                    <a:lnR>
                      <a:noFill/>
                    </a:lnR>
                    <a:lnT>
                      <a:noFill/>
                    </a:lnT>
                    <a:lnB>
                      <a:noFill/>
                    </a:lnB>
                  </a:tcPr>
                </a:tc>
                <a:extLst>
                  <a:ext uri="{0D108BD9-81ED-4DB2-BD59-A6C34878D82A}">
                    <a16:rowId xmlns:a16="http://schemas.microsoft.com/office/drawing/2014/main" val="698990937"/>
                  </a:ext>
                </a:extLst>
              </a:tr>
            </a:tbl>
          </a:graphicData>
        </a:graphic>
      </p:graphicFrame>
    </p:spTree>
    <p:extLst>
      <p:ext uri="{BB962C8B-B14F-4D97-AF65-F5344CB8AC3E}">
        <p14:creationId xmlns:p14="http://schemas.microsoft.com/office/powerpoint/2010/main" val="346870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2971800" y="152400"/>
            <a:ext cx="5570538" cy="363538"/>
          </a:xfrm>
        </p:spPr>
        <p:txBody>
          <a:bodyPr/>
          <a:lstStyle/>
          <a:p>
            <a:r>
              <a:rPr lang="nl-NL" sz="1600"/>
              <a:t>Marine</a:t>
            </a:r>
          </a:p>
        </p:txBody>
      </p:sp>
      <p:sp>
        <p:nvSpPr>
          <p:cNvPr id="5" name="Tijdelijke aanduiding voor dianummer 4"/>
          <p:cNvSpPr>
            <a:spLocks noGrp="1"/>
          </p:cNvSpPr>
          <p:nvPr>
            <p:ph type="sldNum" sz="quarter" idx="12"/>
          </p:nvPr>
        </p:nvSpPr>
        <p:spPr>
          <a:xfrm>
            <a:off x="7086600" y="157163"/>
            <a:ext cx="1905000" cy="363537"/>
          </a:xfrm>
        </p:spPr>
        <p:txBody>
          <a:bodyPr/>
          <a:lstStyle/>
          <a:p>
            <a:fld id="{F070B54B-626D-4ECF-97F7-907B485921EF}" type="slidenum">
              <a:rPr lang="nl-NL" smtClean="0"/>
              <a:pPr/>
              <a:t>6</a:t>
            </a:fld>
            <a:endParaRPr lang="nl-NL"/>
          </a:p>
        </p:txBody>
      </p:sp>
      <p:sp>
        <p:nvSpPr>
          <p:cNvPr id="7" name="Titel 1"/>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38536606-7A8F-EDF6-1FB2-F1D1714C05E8}"/>
              </a:ext>
            </a:extLst>
          </p:cNvPr>
          <p:cNvGraphicFramePr>
            <a:graphicFrameLocks noGrp="1"/>
          </p:cNvGraphicFramePr>
          <p:nvPr>
            <p:extLst>
              <p:ext uri="{D42A27DB-BD31-4B8C-83A1-F6EECF244321}">
                <p14:modId xmlns:p14="http://schemas.microsoft.com/office/powerpoint/2010/main" val="320483811"/>
              </p:ext>
            </p:extLst>
          </p:nvPr>
        </p:nvGraphicFramePr>
        <p:xfrm>
          <a:off x="35960" y="891185"/>
          <a:ext cx="9214366" cy="5288280"/>
        </p:xfrm>
        <a:graphic>
          <a:graphicData uri="http://schemas.openxmlformats.org/drawingml/2006/table">
            <a:tbl>
              <a:tblPr/>
              <a:tblGrid>
                <a:gridCol w="9214366">
                  <a:extLst>
                    <a:ext uri="{9D8B030D-6E8A-4147-A177-3AD203B41FA5}">
                      <a16:colId xmlns:a16="http://schemas.microsoft.com/office/drawing/2014/main" val="4003854713"/>
                    </a:ext>
                  </a:extLst>
                </a:gridCol>
              </a:tblGrid>
              <a:tr h="4991233">
                <a:tc>
                  <a:txBody>
                    <a:bodyPr/>
                    <a:lstStyle/>
                    <a:p>
                      <a:pPr marL="285750" lvl="0" indent="-285750" algn="l">
                        <a:buFont typeface="Arial" panose="020B0604020202020204" pitchFamily="34" charset="0"/>
                        <a:buChar char="•"/>
                      </a:pPr>
                      <a:r>
                        <a:rPr lang="nl-NL" sz="1300" b="1" noProof="0">
                          <a:effectLst/>
                          <a:latin typeface="Arial"/>
                          <a:ea typeface="Calibri"/>
                          <a:cs typeface="Arial"/>
                        </a:rPr>
                        <a:t>Marktontwikkeli</a:t>
                      </a:r>
                      <a:r>
                        <a:rPr lang="nl-NL" sz="1300" b="1" kern="1200" noProof="0">
                          <a:solidFill>
                            <a:schemeClr val="tx1"/>
                          </a:solidFill>
                          <a:effectLst/>
                          <a:latin typeface="Arial"/>
                          <a:ea typeface="Calibri"/>
                          <a:cs typeface="Arial"/>
                        </a:rPr>
                        <a:t>ngen: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a:solidFill>
                            <a:schemeClr val="tx1"/>
                          </a:solidFill>
                          <a:effectLst/>
                          <a:latin typeface="Arial"/>
                          <a:ea typeface="+mn-ea"/>
                          <a:cs typeface="Arial"/>
                        </a:rPr>
                        <a:t>Verharding van de verzekeringsmarkt, nog beperkte impact op herverzekeringen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noProof="0">
                          <a:solidFill>
                            <a:schemeClr val="tx1"/>
                          </a:solidFill>
                          <a:effectLst/>
                          <a:latin typeface="Arial"/>
                          <a:ea typeface="+mn-ea"/>
                          <a:cs typeface="Arial"/>
                        </a:rPr>
                        <a:t>Trend van toename ladingdiefstallen zet verder door. </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noProof="0">
                          <a:solidFill>
                            <a:schemeClr val="tx1"/>
                          </a:solidFill>
                          <a:effectLst/>
                          <a:latin typeface="Arial"/>
                          <a:ea typeface="+mn-ea"/>
                          <a:cs typeface="Arial"/>
                        </a:rPr>
                        <a:t>Onrust mbt </a:t>
                      </a:r>
                      <a:r>
                        <a:rPr lang="nl-NL" sz="1400" b="0" i="0" u="none" strike="noStrike" kern="1200" noProof="0" err="1">
                          <a:solidFill>
                            <a:schemeClr val="tx1"/>
                          </a:solidFill>
                          <a:effectLst/>
                          <a:latin typeface="Arial"/>
                          <a:ea typeface="+mn-ea"/>
                          <a:cs typeface="Arial"/>
                        </a:rPr>
                        <a:t>tariffs</a:t>
                      </a:r>
                      <a:r>
                        <a:rPr lang="nl-NL" sz="1400" b="0" i="0" u="none" strike="noStrike" kern="1200" noProof="0">
                          <a:solidFill>
                            <a:schemeClr val="tx1"/>
                          </a:solidFill>
                          <a:effectLst/>
                          <a:latin typeface="Arial"/>
                          <a:ea typeface="+mn-ea"/>
                          <a:cs typeface="Arial"/>
                        </a:rPr>
                        <a:t>. Nog onduidelijke impact maar aantal mogelijke consequenties:</a:t>
                      </a:r>
                    </a:p>
                    <a:p>
                      <a:pPr marL="1200150" marR="0" lvl="2"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nl-NL" sz="1400" b="0" i="0" u="none" strike="noStrike" kern="1200" noProof="0">
                          <a:solidFill>
                            <a:schemeClr val="tx1"/>
                          </a:solidFill>
                          <a:effectLst/>
                          <a:latin typeface="+mn-lt"/>
                          <a:ea typeface="+mn-ea"/>
                          <a:cs typeface="Arial"/>
                        </a:rPr>
                        <a:t>Verstoringen van de toeleveringsketen: Bedrijven die afhankelijk zijn van internationale leveranciers kunnen te maken krijgen met hogere kosten, waardoor ze gedwongen worden hun inkoopstrategieën aan te passen. Dit kan betekenen dat de productie dichter bij huis moet worden verplaatst of dat er alternatieve handelspartners moeten worden gezocht.</a:t>
                      </a:r>
                    </a:p>
                    <a:p>
                      <a:pPr marL="1200150" marR="0" lvl="2"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nl-NL" sz="1400" b="0" i="0" u="none" strike="noStrike" kern="1200" noProof="0">
                          <a:solidFill>
                            <a:schemeClr val="tx1"/>
                          </a:solidFill>
                          <a:effectLst/>
                          <a:latin typeface="+mn-lt"/>
                          <a:ea typeface="+mn-ea"/>
                          <a:cs typeface="Arial"/>
                        </a:rPr>
                        <a:t>Verschuivingen in handelsroutes: Nieuwe tarieven kunnen de handelsstromen omleiden, wat sommige regio's ten goede komt en andere benadeelt. Hogere tarieven op goederen uit een bepaald land kunnen er bijvoorbeeld toe leiden dat bedrijven de invoer verschuiven naar landen met gunstigere handelsovereenkomsten.</a:t>
                      </a:r>
                    </a:p>
                    <a:p>
                      <a:pPr marL="1200150" marR="0" lvl="2"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nl-NL" sz="1400" b="0" i="0" u="none" strike="noStrike" kern="1200" noProof="0">
                          <a:solidFill>
                            <a:schemeClr val="tx1"/>
                          </a:solidFill>
                          <a:effectLst/>
                          <a:latin typeface="+mn-lt"/>
                          <a:ea typeface="+mn-ea"/>
                          <a:cs typeface="Arial"/>
                        </a:rPr>
                        <a:t>Economische vertragingen: Hogere kosten voor bedrijven en consumenten kunnen de vraag onderdrukken, wat gevolgen heeft voor de economische groei wereldwijd. </a:t>
                      </a:r>
                      <a:endParaRPr lang="nl-NL" sz="1400" b="0" i="0" u="none" strike="noStrike" kern="1200" noProof="0">
                        <a:solidFill>
                          <a:schemeClr val="tx1"/>
                        </a:solidFill>
                        <a:effectLst/>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noProof="0">
                          <a:solidFill>
                            <a:schemeClr val="tx1"/>
                          </a:solidFill>
                          <a:effectLst/>
                          <a:latin typeface="Arial"/>
                          <a:ea typeface="+mn-ea"/>
                          <a:cs typeface="Arial"/>
                        </a:rPr>
                        <a:t>Stijging in grondstofprijzen/inflatie waardoor impact op omzetten/limieten en anderzijds op schadelast wat invloed zal hebben op premie/eigen risico’s.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a:solidFill>
                            <a:schemeClr val="tx1"/>
                          </a:solidFill>
                          <a:effectLst/>
                          <a:latin typeface="Arial"/>
                          <a:ea typeface="+mn-ea"/>
                          <a:cs typeface="Arial"/>
                        </a:rPr>
                        <a:t>Fusies en/of acquisities waardoor enkele makelaars groeien en het aantal makelaars afneemt. Hierdoor een beweging richting de oprichting van / deelname aan meer pools/covers.</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noProof="0">
                          <a:solidFill>
                            <a:schemeClr val="tx1"/>
                          </a:solidFill>
                          <a:effectLst/>
                          <a:latin typeface="Arial"/>
                          <a:ea typeface="+mn-ea"/>
                          <a:cs typeface="Arial"/>
                        </a:rPr>
                        <a:t>Verdere stijging van emissie-loze werkmaterieelobjecten- nu al &gt;50% van nieuwe objecten elektrisch</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300" noProof="0">
                        <a:solidFill>
                          <a:srgbClr val="FF0000"/>
                        </a:solidFill>
                        <a:effectLst/>
                        <a:latin typeface="+mn-lt"/>
                        <a:ea typeface="Calibri" panose="020F0502020204030204" pitchFamily="34" charset="0"/>
                        <a:cs typeface="Times New Roman" panose="02020603050405020304" pitchFamily="18" charset="0"/>
                      </a:endParaRPr>
                    </a:p>
                    <a:p>
                      <a:pPr marL="285750" lvl="0" indent="-285750" algn="l">
                        <a:buFont typeface="Arial" panose="020B0604020202020204" pitchFamily="34" charset="0"/>
                        <a:buChar char="•"/>
                      </a:pPr>
                      <a:r>
                        <a:rPr lang="nl-NL" sz="1300" b="1" noProof="0">
                          <a:effectLst/>
                          <a:latin typeface="+mn-lt"/>
                          <a:ea typeface="Calibri"/>
                          <a:cs typeface="Times New Roman"/>
                        </a:rPr>
                        <a:t>Wijzigingen Risk appetite</a:t>
                      </a:r>
                      <a:endParaRPr lang="nl-NL" sz="1300" noProof="0">
                        <a:effectLst/>
                        <a:latin typeface="+mn-lt"/>
                        <a:ea typeface="Calibri"/>
                        <a:cs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a:solidFill>
                            <a:schemeClr val="tx1"/>
                          </a:solidFill>
                          <a:effectLst/>
                          <a:latin typeface="Arial"/>
                          <a:ea typeface="+mn-ea"/>
                          <a:cs typeface="Arial"/>
                        </a:rPr>
                        <a:t>Geen wezenlijke aanpassing op risk appetite. Wel meer focus op groei binnenvaart, aanbouw en Yachts.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a:solidFill>
                            <a:schemeClr val="tx1"/>
                          </a:solidFill>
                          <a:effectLst/>
                          <a:latin typeface="Arial"/>
                          <a:ea typeface="+mn-ea"/>
                          <a:cs typeface="Arial"/>
                        </a:rPr>
                        <a:t>Voortzetten focus op pools en meer lead posities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b="0" i="0" u="none" strike="noStrike" kern="1200">
                          <a:solidFill>
                            <a:schemeClr val="tx1"/>
                          </a:solidFill>
                          <a:effectLst/>
                          <a:latin typeface="Arial"/>
                          <a:ea typeface="+mn-ea"/>
                          <a:cs typeface="Arial"/>
                        </a:rPr>
                        <a:t>Voortbouwen op inzet shared business via Eurapco - in project cargo, cargo en species.</a:t>
                      </a:r>
                    </a:p>
                  </a:txBody>
                  <a:tcPr marL="112984" marR="112984" marT="0" marB="0">
                    <a:lnL>
                      <a:noFill/>
                    </a:lnL>
                    <a:lnR>
                      <a:noFill/>
                    </a:lnR>
                    <a:lnT>
                      <a:noFill/>
                    </a:lnT>
                    <a:lnB>
                      <a:noFill/>
                    </a:lnB>
                  </a:tcPr>
                </a:tc>
                <a:extLst>
                  <a:ext uri="{0D108BD9-81ED-4DB2-BD59-A6C34878D82A}">
                    <a16:rowId xmlns:a16="http://schemas.microsoft.com/office/drawing/2014/main" val="698990937"/>
                  </a:ext>
                </a:extLst>
              </a:tr>
              <a:tr h="21298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400" noProof="0">
                        <a:effectLst/>
                        <a:latin typeface="+mn-lt"/>
                        <a:ea typeface="Calibri" panose="020F0502020204030204" pitchFamily="34" charset="0"/>
                        <a:cs typeface="Times New Roman" panose="02020603050405020304" pitchFamily="18" charset="0"/>
                      </a:endParaRPr>
                    </a:p>
                  </a:txBody>
                  <a:tcPr marL="112984" marR="112984" marT="0" marB="0">
                    <a:lnL>
                      <a:noFill/>
                    </a:lnL>
                    <a:lnR>
                      <a:noFill/>
                    </a:lnR>
                    <a:lnT>
                      <a:noFill/>
                    </a:lnT>
                    <a:lnB>
                      <a:noFill/>
                    </a:lnB>
                  </a:tcPr>
                </a:tc>
                <a:extLst>
                  <a:ext uri="{0D108BD9-81ED-4DB2-BD59-A6C34878D82A}">
                    <a16:rowId xmlns:a16="http://schemas.microsoft.com/office/drawing/2014/main" val="2591473662"/>
                  </a:ext>
                </a:extLst>
              </a:tr>
            </a:tbl>
          </a:graphicData>
        </a:graphic>
      </p:graphicFrame>
    </p:spTree>
    <p:extLst>
      <p:ext uri="{BB962C8B-B14F-4D97-AF65-F5344CB8AC3E}">
        <p14:creationId xmlns:p14="http://schemas.microsoft.com/office/powerpoint/2010/main" val="260610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0003-B3E4-0B82-BF09-CB39370C4B72}"/>
            </a:ext>
          </a:extLst>
        </p:cNvPr>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7F709F6-8EE2-803B-887C-F9AD3E37930C}"/>
              </a:ext>
            </a:extLst>
          </p:cNvPr>
          <p:cNvSpPr>
            <a:spLocks noGrp="1"/>
          </p:cNvSpPr>
          <p:nvPr>
            <p:ph type="ftr" sz="quarter" idx="11"/>
          </p:nvPr>
        </p:nvSpPr>
        <p:spPr>
          <a:xfrm>
            <a:off x="2971800" y="152400"/>
            <a:ext cx="5570538" cy="363538"/>
          </a:xfrm>
        </p:spPr>
        <p:txBody>
          <a:bodyPr/>
          <a:lstStyle/>
          <a:p>
            <a:r>
              <a:rPr lang="nl-NL" sz="1600"/>
              <a:t>Marine</a:t>
            </a:r>
          </a:p>
        </p:txBody>
      </p:sp>
      <p:sp>
        <p:nvSpPr>
          <p:cNvPr id="5" name="Tijdelijke aanduiding voor dianummer 4">
            <a:extLst>
              <a:ext uri="{FF2B5EF4-FFF2-40B4-BE49-F238E27FC236}">
                <a16:creationId xmlns:a16="http://schemas.microsoft.com/office/drawing/2014/main" id="{BF33201E-72C4-DFD0-3F20-7CE9CABC0843}"/>
              </a:ext>
            </a:extLst>
          </p:cNvPr>
          <p:cNvSpPr>
            <a:spLocks noGrp="1"/>
          </p:cNvSpPr>
          <p:nvPr>
            <p:ph type="sldNum" sz="quarter" idx="12"/>
          </p:nvPr>
        </p:nvSpPr>
        <p:spPr>
          <a:xfrm>
            <a:off x="7086600" y="157163"/>
            <a:ext cx="1905000" cy="363537"/>
          </a:xfrm>
        </p:spPr>
        <p:txBody>
          <a:bodyPr/>
          <a:lstStyle/>
          <a:p>
            <a:fld id="{F070B54B-626D-4ECF-97F7-907B485921EF}" type="slidenum">
              <a:rPr lang="nl-NL" smtClean="0"/>
              <a:pPr/>
              <a:t>7</a:t>
            </a:fld>
            <a:endParaRPr lang="nl-NL"/>
          </a:p>
        </p:txBody>
      </p:sp>
      <p:sp>
        <p:nvSpPr>
          <p:cNvPr id="7" name="Titel 1">
            <a:extLst>
              <a:ext uri="{FF2B5EF4-FFF2-40B4-BE49-F238E27FC236}">
                <a16:creationId xmlns:a16="http://schemas.microsoft.com/office/drawing/2014/main" id="{FE5118A3-C3E3-A5B3-B22A-F5584682E7F7}"/>
              </a:ext>
            </a:extLst>
          </p:cNvPr>
          <p:cNvSpPr txBox="1">
            <a:spLocks/>
          </p:cNvSpPr>
          <p:nvPr/>
        </p:nvSpPr>
        <p:spPr bwMode="auto">
          <a:xfrm>
            <a:off x="755576" y="980728"/>
            <a:ext cx="79248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a:lstStyle>
          <a:p>
            <a:pPr marL="342900" indent="-342900">
              <a:buFont typeface="Arial" panose="020B0604020202020204" pitchFamily="34" charset="0"/>
              <a:buChar char="•"/>
            </a:pPr>
            <a:endParaRPr lang="nl-NL" sz="2000">
              <a:solidFill>
                <a:srgbClr val="555555"/>
              </a:solidFill>
            </a:endParaRPr>
          </a:p>
        </p:txBody>
      </p:sp>
      <p:graphicFrame>
        <p:nvGraphicFramePr>
          <p:cNvPr id="8" name="Tabel 7">
            <a:extLst>
              <a:ext uri="{FF2B5EF4-FFF2-40B4-BE49-F238E27FC236}">
                <a16:creationId xmlns:a16="http://schemas.microsoft.com/office/drawing/2014/main" id="{8AE20E1F-8C3B-3B4D-D184-CE4A2D8738A6}"/>
              </a:ext>
            </a:extLst>
          </p:cNvPr>
          <p:cNvGraphicFramePr>
            <a:graphicFrameLocks noGrp="1"/>
          </p:cNvGraphicFramePr>
          <p:nvPr>
            <p:extLst>
              <p:ext uri="{D42A27DB-BD31-4B8C-83A1-F6EECF244321}">
                <p14:modId xmlns:p14="http://schemas.microsoft.com/office/powerpoint/2010/main" val="176374847"/>
              </p:ext>
            </p:extLst>
          </p:nvPr>
        </p:nvGraphicFramePr>
        <p:xfrm>
          <a:off x="35960" y="750013"/>
          <a:ext cx="8842226" cy="3905244"/>
        </p:xfrm>
        <a:graphic>
          <a:graphicData uri="http://schemas.openxmlformats.org/drawingml/2006/table">
            <a:tbl>
              <a:tblPr/>
              <a:tblGrid>
                <a:gridCol w="8842226">
                  <a:extLst>
                    <a:ext uri="{9D8B030D-6E8A-4147-A177-3AD203B41FA5}">
                      <a16:colId xmlns:a16="http://schemas.microsoft.com/office/drawing/2014/main" val="4003854713"/>
                    </a:ext>
                  </a:extLst>
                </a:gridCol>
              </a:tblGrid>
              <a:tr h="3126003">
                <a:tc>
                  <a: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300" b="0" noProof="0">
                        <a:effectLst/>
                        <a:latin typeface="+mn-lt"/>
                        <a:ea typeface="Calibri"/>
                        <a:cs typeface="Arial"/>
                      </a:endParaRPr>
                    </a:p>
                    <a:p>
                      <a:pPr algn="l"/>
                      <a:endParaRPr lang="nl-NL" sz="1300" noProof="0">
                        <a:effectLst/>
                        <a:latin typeface="+mn-lt"/>
                        <a:ea typeface="Calibri" panose="020F0502020204030204" pitchFamily="34" charset="0"/>
                        <a:cs typeface="Times New Roman" panose="02020603050405020304" pitchFamily="18" charset="0"/>
                      </a:endParaRPr>
                    </a:p>
                    <a:p>
                      <a:pPr marL="285750" lvl="0" indent="-285750" algn="l">
                        <a:buFont typeface="Arial" panose="020B0604020202020204" pitchFamily="34" charset="0"/>
                        <a:buChar char="•"/>
                      </a:pPr>
                      <a:r>
                        <a:rPr lang="nl-NL" sz="1300" b="1" noProof="0" dirty="0">
                          <a:effectLst/>
                          <a:latin typeface="+mn-lt"/>
                          <a:ea typeface="Calibri"/>
                          <a:cs typeface="Times New Roman"/>
                        </a:rPr>
                        <a:t>Verwachte wijzigingen huidige portefeuille</a:t>
                      </a:r>
                      <a:endParaRPr lang="nl-NL" sz="1300" noProof="0" dirty="0">
                        <a:solidFill>
                          <a:schemeClr val="tx1"/>
                        </a:solidFill>
                        <a:effectLst/>
                        <a:latin typeface="+mn-lt"/>
                        <a:ea typeface="Calibri"/>
                        <a:cs typeface="Times New Roman"/>
                      </a:endParaRP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noProof="0" dirty="0">
                          <a:solidFill>
                            <a:schemeClr val="tx1"/>
                          </a:solidFill>
                          <a:effectLst/>
                          <a:latin typeface="+mn-lt"/>
                          <a:ea typeface="Calibri"/>
                          <a:cs typeface="Arial"/>
                        </a:rPr>
                        <a:t>Internationaal onrustigere wereld –Let op zaken als </a:t>
                      </a:r>
                      <a:r>
                        <a:rPr lang="nl-NL" sz="1400" noProof="0" dirty="0" err="1">
                          <a:solidFill>
                            <a:schemeClr val="tx1"/>
                          </a:solidFill>
                          <a:effectLst/>
                          <a:latin typeface="+mn-lt"/>
                          <a:ea typeface="Calibri"/>
                          <a:cs typeface="Arial"/>
                        </a:rPr>
                        <a:t>Rejection</a:t>
                      </a:r>
                      <a:r>
                        <a:rPr lang="nl-NL" sz="1400" noProof="0" dirty="0">
                          <a:solidFill>
                            <a:schemeClr val="tx1"/>
                          </a:solidFill>
                          <a:effectLst/>
                          <a:latin typeface="+mn-lt"/>
                          <a:ea typeface="Calibri"/>
                          <a:cs typeface="Arial"/>
                        </a:rPr>
                        <a:t> &amp; delay (o.a. vertraging bij douane).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400" noProof="0" dirty="0">
                          <a:solidFill>
                            <a:schemeClr val="tx1"/>
                          </a:solidFill>
                          <a:effectLst/>
                          <a:latin typeface="+mn-lt"/>
                          <a:ea typeface="Calibri"/>
                          <a:cs typeface="Arial"/>
                        </a:rPr>
                        <a:t>Geen acceptatie van opzettelijke Cyber/AI (i.v.m. dreiging schip als wapen en platleggen havens)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b="0" i="0" u="none" strike="noStrike" kern="1200" noProof="0" dirty="0">
                          <a:solidFill>
                            <a:schemeClr val="tx1"/>
                          </a:solidFill>
                          <a:effectLst/>
                          <a:latin typeface="Arial"/>
                          <a:ea typeface="+mn-ea"/>
                          <a:cs typeface="Arial"/>
                        </a:rPr>
                        <a:t>Mogelijke aanpassingen/eisen welke volgen uit de verhardende markt – kritischer op meerjarig matige posten. </a:t>
                      </a:r>
                      <a:r>
                        <a:rPr lang="nl-NL" sz="1400" b="0" i="0" u="none" strike="noStrike" kern="1200" noProof="0" dirty="0">
                          <a:solidFill>
                            <a:schemeClr val="tx1"/>
                          </a:solidFill>
                          <a:effectLst/>
                          <a:latin typeface="+mn-lt"/>
                          <a:ea typeface="+mn-ea"/>
                          <a:cs typeface="Times New Roman"/>
                        </a:rPr>
                        <a:t>W</a:t>
                      </a:r>
                      <a:r>
                        <a:rPr lang="nl-NL" sz="1400" noProof="0" dirty="0">
                          <a:solidFill>
                            <a:schemeClr val="tx1"/>
                          </a:solidFill>
                          <a:effectLst/>
                          <a:latin typeface="+mn-lt"/>
                          <a:ea typeface="Calibri"/>
                          <a:cs typeface="Times New Roman"/>
                        </a:rPr>
                        <a:t>e kopen geen verlies in.</a:t>
                      </a:r>
                    </a:p>
                    <a:p>
                      <a:pPr marL="742950" marR="0" lvl="1"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nl-NL" sz="1400" noProof="0" dirty="0">
                          <a:solidFill>
                            <a:schemeClr val="tx1"/>
                          </a:solidFill>
                          <a:effectLst/>
                          <a:latin typeface="+mn-lt"/>
                          <a:ea typeface="Calibri"/>
                          <a:cs typeface="Times New Roman"/>
                        </a:rPr>
                        <a:t>Volgen kritischer landenbeleid: EU link (of Zwitserland/UK) moet er zijn. </a:t>
                      </a:r>
                      <a:endParaRPr lang="nl-NL" sz="1400" b="0" i="0" u="none" strike="noStrike" kern="1200" noProof="0" dirty="0">
                        <a:solidFill>
                          <a:schemeClr val="tx1"/>
                        </a:solidFill>
                        <a:effectLst/>
                        <a:latin typeface="Arial"/>
                        <a:ea typeface="+mn-ea"/>
                        <a:cs typeface="Arial"/>
                      </a:endParaRPr>
                    </a:p>
                    <a:p>
                      <a:pPr marL="742950" lvl="1" indent="-285750" algn="l">
                        <a:buFont typeface="Wingdings" panose="05000000000000000000" pitchFamily="2" charset="2"/>
                        <a:buChar char="Ø"/>
                      </a:pPr>
                      <a:r>
                        <a:rPr lang="nl-NL" sz="1400" b="0" noProof="0" dirty="0">
                          <a:effectLst/>
                          <a:latin typeface="+mn-lt"/>
                          <a:ea typeface="Calibri"/>
                          <a:cs typeface="Arial"/>
                        </a:rPr>
                        <a:t>Voortzetting individuele beoordeling van polissen bij Prol</a:t>
                      </a:r>
                    </a:p>
                    <a:p>
                      <a:pPr marL="742950" lvl="1" indent="-285750" algn="l">
                        <a:buFont typeface="Wingdings" panose="05000000000000000000" pitchFamily="2" charset="2"/>
                        <a:buChar char="Ø"/>
                      </a:pPr>
                      <a:r>
                        <a:rPr lang="nl-NL" sz="1400" b="0" noProof="0" dirty="0">
                          <a:effectLst/>
                          <a:latin typeface="+mn-lt"/>
                          <a:ea typeface="Calibri"/>
                          <a:cs typeface="Arial"/>
                        </a:rPr>
                        <a:t>Focus op datakwaliteit</a:t>
                      </a:r>
                    </a:p>
                    <a:p>
                      <a:pPr marL="742950" lvl="1" indent="-285750" algn="l">
                        <a:buFont typeface="Wingdings" panose="05000000000000000000" pitchFamily="2" charset="2"/>
                        <a:buChar char="Ø"/>
                      </a:pPr>
                      <a:r>
                        <a:rPr lang="nl-NL" sz="1400" b="0" noProof="0" dirty="0">
                          <a:effectLst/>
                          <a:latin typeface="+mn-lt"/>
                          <a:ea typeface="Calibri"/>
                          <a:cs typeface="Arial"/>
                        </a:rPr>
                        <a:t>Internationale posten:</a:t>
                      </a:r>
                    </a:p>
                    <a:p>
                      <a:pPr marL="1200150" lvl="2" indent="-285750" algn="l">
                        <a:buFont typeface="Arial" panose="020B0604020202020204" pitchFamily="34" charset="0"/>
                        <a:buChar char="•"/>
                      </a:pPr>
                      <a:r>
                        <a:rPr lang="nl-NL" sz="1400" b="0" noProof="0" dirty="0">
                          <a:effectLst/>
                          <a:latin typeface="+mn-lt"/>
                          <a:ea typeface="Calibri"/>
                          <a:cs typeface="Arial"/>
                        </a:rPr>
                        <a:t>Alleen via makelaars met een contract in UK, België en Duitsland of </a:t>
                      </a:r>
                      <a:r>
                        <a:rPr lang="nl-NL" sz="1400" b="0" noProof="0" dirty="0" err="1">
                          <a:effectLst/>
                          <a:latin typeface="+mn-lt"/>
                          <a:ea typeface="Calibri"/>
                          <a:cs typeface="Arial"/>
                        </a:rPr>
                        <a:t>Eurapco</a:t>
                      </a:r>
                      <a:r>
                        <a:rPr lang="nl-NL" sz="1400" b="0" noProof="0" dirty="0">
                          <a:effectLst/>
                          <a:latin typeface="+mn-lt"/>
                          <a:ea typeface="Calibri"/>
                          <a:cs typeface="Arial"/>
                        </a:rPr>
                        <a:t> partners</a:t>
                      </a:r>
                    </a:p>
                    <a:p>
                      <a:pPr marL="1200150" lvl="2" indent="-285750" algn="l">
                        <a:buFont typeface="Arial" panose="020B0604020202020204" pitchFamily="34" charset="0"/>
                        <a:buChar char="•"/>
                      </a:pPr>
                      <a:r>
                        <a:rPr lang="nl-NL" sz="1400" b="0" noProof="0" dirty="0">
                          <a:effectLst/>
                          <a:latin typeface="+mn-lt"/>
                          <a:ea typeface="Calibri"/>
                          <a:cs typeface="Arial"/>
                        </a:rPr>
                        <a:t>Risico’s die we niet zelf accepteren, accepteren we ook niet voor re-</a:t>
                      </a:r>
                      <a:r>
                        <a:rPr lang="nl-NL" sz="1400" b="0" noProof="0" dirty="0" err="1">
                          <a:effectLst/>
                          <a:latin typeface="+mn-lt"/>
                          <a:ea typeface="Calibri"/>
                          <a:cs typeface="Arial"/>
                        </a:rPr>
                        <a:t>cedering</a:t>
                      </a:r>
                      <a:r>
                        <a:rPr lang="nl-NL" sz="1400" b="0" noProof="0" dirty="0">
                          <a:effectLst/>
                          <a:latin typeface="+mn-lt"/>
                          <a:ea typeface="Calibri"/>
                          <a:cs typeface="Arial"/>
                        </a:rPr>
                        <a:t> (nieuwe posten)</a:t>
                      </a:r>
                    </a:p>
                    <a:p>
                      <a:pPr marL="1200150" lvl="2" indent="-285750" algn="l">
                        <a:buFont typeface="Arial" panose="020B0604020202020204" pitchFamily="34" charset="0"/>
                        <a:buChar char="•"/>
                      </a:pPr>
                      <a:r>
                        <a:rPr lang="nl-NL" sz="1400" b="0" noProof="0" dirty="0">
                          <a:effectLst/>
                          <a:latin typeface="+mn-lt"/>
                          <a:ea typeface="Calibri"/>
                          <a:cs typeface="Arial"/>
                        </a:rPr>
                        <a:t>Ook hier moet worden voldaan aan UBO en buiten EER checks, ESG en Ontbossingsverordening bij klantacceptatie</a:t>
                      </a:r>
                    </a:p>
                    <a:p>
                      <a:pPr marL="742950" lvl="1" indent="-285750" algn="l">
                        <a:buFont typeface="Wingdings" panose="05000000000000000000" pitchFamily="2" charset="2"/>
                        <a:buChar char="Ø"/>
                      </a:pPr>
                      <a:r>
                        <a:rPr lang="nl-NL" sz="1400" b="0" noProof="0" dirty="0">
                          <a:effectLst/>
                          <a:latin typeface="+mn-lt"/>
                          <a:ea typeface="Calibri"/>
                          <a:cs typeface="Arial"/>
                        </a:rPr>
                        <a:t>Aanpassing voorwaarden m.b.t. nieuwe G23 (diefstal/digitale platformen), 5-power clause </a:t>
                      </a:r>
                    </a:p>
                    <a:p>
                      <a:pPr marL="742950" lvl="1" indent="-285750" algn="l">
                        <a:buFont typeface="Wingdings" panose="05000000000000000000" pitchFamily="2" charset="2"/>
                        <a:buChar char="Ø"/>
                      </a:pPr>
                      <a:endParaRPr lang="nl-NL" sz="1400" b="0" noProof="0">
                        <a:effectLst/>
                        <a:latin typeface="+mn-lt"/>
                        <a:ea typeface="Calibri"/>
                        <a:cs typeface="Arial"/>
                      </a:endParaRPr>
                    </a:p>
                  </a:txBody>
                  <a:tcPr marL="112984" marR="112984" marT="0" marB="0">
                    <a:lnL>
                      <a:noFill/>
                    </a:lnL>
                    <a:lnR>
                      <a:noFill/>
                    </a:lnR>
                    <a:lnT>
                      <a:noFill/>
                    </a:lnT>
                    <a:lnB>
                      <a:noFill/>
                    </a:lnB>
                  </a:tcPr>
                </a:tc>
                <a:extLst>
                  <a:ext uri="{0D108BD9-81ED-4DB2-BD59-A6C34878D82A}">
                    <a16:rowId xmlns:a16="http://schemas.microsoft.com/office/drawing/2014/main" val="698990937"/>
                  </a:ext>
                </a:extLst>
              </a:tr>
              <a:tr h="32384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400" noProof="0">
                        <a:effectLst/>
                        <a:latin typeface="+mn-lt"/>
                        <a:ea typeface="Calibri" panose="020F0502020204030204" pitchFamily="34" charset="0"/>
                        <a:cs typeface="Times New Roman" panose="02020603050405020304" pitchFamily="18" charset="0"/>
                      </a:endParaRPr>
                    </a:p>
                  </a:txBody>
                  <a:tcPr marL="112984" marR="112984" marT="0" marB="0">
                    <a:lnL>
                      <a:noFill/>
                    </a:lnL>
                    <a:lnR>
                      <a:noFill/>
                    </a:lnR>
                    <a:lnT>
                      <a:noFill/>
                    </a:lnT>
                    <a:lnB>
                      <a:noFill/>
                    </a:lnB>
                  </a:tcPr>
                </a:tc>
                <a:extLst>
                  <a:ext uri="{0D108BD9-81ED-4DB2-BD59-A6C34878D82A}">
                    <a16:rowId xmlns:a16="http://schemas.microsoft.com/office/drawing/2014/main" val="2591473662"/>
                  </a:ext>
                </a:extLst>
              </a:tr>
            </a:tbl>
          </a:graphicData>
        </a:graphic>
      </p:graphicFrame>
    </p:spTree>
    <p:extLst>
      <p:ext uri="{BB962C8B-B14F-4D97-AF65-F5344CB8AC3E}">
        <p14:creationId xmlns:p14="http://schemas.microsoft.com/office/powerpoint/2010/main" val="123379296"/>
      </p:ext>
    </p:extLst>
  </p:cSld>
  <p:clrMapOvr>
    <a:masterClrMapping/>
  </p:clrMapOvr>
</p:sld>
</file>

<file path=ppt/theme/theme1.xml><?xml version="1.0" encoding="utf-8"?>
<a:theme xmlns:a="http://schemas.openxmlformats.org/drawingml/2006/main" name="Avero Achmea Sjabloon_EXTERN _2013_def 0403">
  <a:themeElements>
    <a:clrScheme name="">
      <a:dk1>
        <a:srgbClr val="555555"/>
      </a:dk1>
      <a:lt1>
        <a:srgbClr val="F0F0F0"/>
      </a:lt1>
      <a:dk2>
        <a:srgbClr val="FFFFFF"/>
      </a:dk2>
      <a:lt2>
        <a:srgbClr val="000000"/>
      </a:lt2>
      <a:accent1>
        <a:srgbClr val="CD3214"/>
      </a:accent1>
      <a:accent2>
        <a:srgbClr val="BFBFBF"/>
      </a:accent2>
      <a:accent3>
        <a:srgbClr val="F6F6F6"/>
      </a:accent3>
      <a:accent4>
        <a:srgbClr val="474747"/>
      </a:accent4>
      <a:accent5>
        <a:srgbClr val="E3ADAA"/>
      </a:accent5>
      <a:accent6>
        <a:srgbClr val="ADADAD"/>
      </a:accent6>
      <a:hlink>
        <a:srgbClr val="D48C82"/>
      </a:hlink>
      <a:folHlink>
        <a:srgbClr val="555555"/>
      </a:folHlink>
    </a:clrScheme>
    <a:fontScheme name="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ge presentatie 13">
        <a:dk1>
          <a:srgbClr val="555555"/>
        </a:dk1>
        <a:lt1>
          <a:srgbClr val="FFFFFF"/>
        </a:lt1>
        <a:dk2>
          <a:srgbClr val="FFF9F7"/>
        </a:dk2>
        <a:lt2>
          <a:srgbClr val="000000"/>
        </a:lt2>
        <a:accent1>
          <a:srgbClr val="CD3214"/>
        </a:accent1>
        <a:accent2>
          <a:srgbClr val="6D6D6D"/>
        </a:accent2>
        <a:accent3>
          <a:srgbClr val="FFFFFF"/>
        </a:accent3>
        <a:accent4>
          <a:srgbClr val="474747"/>
        </a:accent4>
        <a:accent5>
          <a:srgbClr val="E3ADAA"/>
        </a:accent5>
        <a:accent6>
          <a:srgbClr val="626262"/>
        </a:accent6>
        <a:hlink>
          <a:srgbClr val="D19C92"/>
        </a:hlink>
        <a:folHlink>
          <a:srgbClr val="F0F0F0"/>
        </a:folHlink>
      </a:clrScheme>
      <a:clrMap bg1="lt1" tx1="dk1" bg2="lt2" tx2="dk2" accent1="accent1" accent2="accent2" accent3="accent3" accent4="accent4" accent5="accent5" accent6="accent6" hlink="hlink" folHlink="folHlink"/>
    </a:extraClrScheme>
    <a:extraClrScheme>
      <a:clrScheme name="Lege presentatie 14">
        <a:dk1>
          <a:srgbClr val="555555"/>
        </a:dk1>
        <a:lt1>
          <a:srgbClr val="F0F0F0"/>
        </a:lt1>
        <a:dk2>
          <a:srgbClr val="FFFFFF"/>
        </a:dk2>
        <a:lt2>
          <a:srgbClr val="000000"/>
        </a:lt2>
        <a:accent1>
          <a:srgbClr val="CD3214"/>
        </a:accent1>
        <a:accent2>
          <a:srgbClr val="BFBFBF"/>
        </a:accent2>
        <a:accent3>
          <a:srgbClr val="F6F6F6"/>
        </a:accent3>
        <a:accent4>
          <a:srgbClr val="474747"/>
        </a:accent4>
        <a:accent5>
          <a:srgbClr val="E3ADAA"/>
        </a:accent5>
        <a:accent6>
          <a:srgbClr val="ADADAD"/>
        </a:accent6>
        <a:hlink>
          <a:srgbClr val="555555"/>
        </a:hlink>
        <a:folHlink>
          <a:srgbClr val="D48C82"/>
        </a:folHlink>
      </a:clrScheme>
      <a:clrMap bg1="lt1" tx1="dk1" bg2="lt2" tx2="dk2" accent1="accent1" accent2="accent2" accent3="accent3" accent4="accent4" accent5="accent5" accent6="accent6" hlink="hlink" folHlink="folHlink"/>
    </a:extraClrScheme>
    <a:extraClrScheme>
      <a:clrScheme name="Lege presentatie 15">
        <a:dk1>
          <a:srgbClr val="555555"/>
        </a:dk1>
        <a:lt1>
          <a:srgbClr val="F0F0F0"/>
        </a:lt1>
        <a:dk2>
          <a:srgbClr val="FFF9F7"/>
        </a:dk2>
        <a:lt2>
          <a:srgbClr val="000000"/>
        </a:lt2>
        <a:accent1>
          <a:srgbClr val="CD3214"/>
        </a:accent1>
        <a:accent2>
          <a:srgbClr val="6D6D6D"/>
        </a:accent2>
        <a:accent3>
          <a:srgbClr val="F6F6F6"/>
        </a:accent3>
        <a:accent4>
          <a:srgbClr val="474747"/>
        </a:accent4>
        <a:accent5>
          <a:srgbClr val="E3ADAA"/>
        </a:accent5>
        <a:accent6>
          <a:srgbClr val="626262"/>
        </a:accent6>
        <a:hlink>
          <a:srgbClr val="555555"/>
        </a:hlink>
        <a:folHlink>
          <a:srgbClr val="D48C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f9aa9e-e8f3-45de-88e7-c7622bf708d6" xsi:nil="true"/>
    <lcf76f155ced4ddcb4097134ff3c332f xmlns="e22f39ac-772f-4d0e-b5aa-ed7729b9f1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CD6DF02FAACB4394681F4621FB4AD6" ma:contentTypeVersion="16" ma:contentTypeDescription="Een nieuw document maken." ma:contentTypeScope="" ma:versionID="15be079fbddc29bd55dc3348c3214192">
  <xsd:schema xmlns:xsd="http://www.w3.org/2001/XMLSchema" xmlns:xs="http://www.w3.org/2001/XMLSchema" xmlns:p="http://schemas.microsoft.com/office/2006/metadata/properties" xmlns:ns2="e22f39ac-772f-4d0e-b5aa-ed7729b9f1d5" xmlns:ns3="3ef9aa9e-e8f3-45de-88e7-c7622bf708d6" targetNamespace="http://schemas.microsoft.com/office/2006/metadata/properties" ma:root="true" ma:fieldsID="1b99a502f769d3c1df43e637255f0dd9" ns2:_="" ns3:_="">
    <xsd:import namespace="e22f39ac-772f-4d0e-b5aa-ed7729b9f1d5"/>
    <xsd:import namespace="3ef9aa9e-e8f3-45de-88e7-c7622bf708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f39ac-772f-4d0e-b5aa-ed7729b9f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e825c23e-dd67-47de-a8d0-9968326c9abe"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f9aa9e-e8f3-45de-88e7-c7622bf708d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c2c25a6-e565-492c-a276-cb76fabd3e54}" ma:internalName="TaxCatchAll" ma:showField="CatchAllData" ma:web="3ef9aa9e-e8f3-45de-88e7-c7622bf708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B28ED-4096-41C4-8A71-FC23F7F7B1E8}">
  <ds:schemaRefs>
    <ds:schemaRef ds:uri="9af2cfbb-0ed3-437a-9226-9815d7768c68"/>
    <ds:schemaRef ds:uri="bdd61f0c-b181-4103-b1bd-da1e5a68df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4A0BCC-A3DB-4AE1-BBDF-2D8A66DE93E3}">
  <ds:schemaRefs>
    <ds:schemaRef ds:uri="http://schemas.microsoft.com/sharepoint/v3/contenttype/forms"/>
  </ds:schemaRefs>
</ds:datastoreItem>
</file>

<file path=customXml/itemProps3.xml><?xml version="1.0" encoding="utf-8"?>
<ds:datastoreItem xmlns:ds="http://schemas.openxmlformats.org/officeDocument/2006/customXml" ds:itemID="{4EDE01E2-22C6-4469-829A-C9611421A3FC}"/>
</file>

<file path=docProps/app.xml><?xml version="1.0" encoding="utf-8"?>
<Properties xmlns="http://schemas.openxmlformats.org/officeDocument/2006/extended-properties" xmlns:vt="http://schemas.openxmlformats.org/officeDocument/2006/docPropsVTypes">
  <Template>Avero Achmea Sjabloon_EXTERN _2013_def 0403</Template>
  <TotalTime>0</TotalTime>
  <Words>1055</Words>
  <Application>Microsoft Office PowerPoint</Application>
  <PresentationFormat>Diavoorstelling (4:3)</PresentationFormat>
  <Paragraphs>103</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Broadway</vt:lpstr>
      <vt:lpstr>Symbol</vt:lpstr>
      <vt:lpstr>Times</vt:lpstr>
      <vt:lpstr>Wingdings</vt:lpstr>
      <vt:lpstr>Avero Achmea Sjabloon_EXTERN _2013_def 0403</vt:lpstr>
      <vt:lpstr> Contouren beleid renewal 2025-2026</vt:lpstr>
      <vt:lpstr>PowerPoint-presentatie</vt:lpstr>
      <vt:lpstr>PowerPoint-presentatie</vt:lpstr>
      <vt:lpstr>PowerPoint-presentatie</vt:lpstr>
      <vt:lpstr>PowerPoint-presentatie</vt:lpstr>
      <vt:lpstr>PowerPoint-presentatie</vt:lpstr>
      <vt:lpstr>PowerPoint-presentatie</vt:lpstr>
    </vt:vector>
  </TitlesOfParts>
  <Company>ACHMEA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Scherp kiezen Co Assurantiën</dc:title>
  <dc:creator>Huisman, A (Anita)</dc:creator>
  <cp:lastModifiedBy>Aart van Putten (A)</cp:lastModifiedBy>
  <cp:revision>99</cp:revision>
  <cp:lastPrinted>2016-11-08T13:32:49Z</cp:lastPrinted>
  <dcterms:created xsi:type="dcterms:W3CDTF">2016-11-01T10:26:35Z</dcterms:created>
  <dcterms:modified xsi:type="dcterms:W3CDTF">2025-06-26T12:22:19Z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0x010100B9CD6DF02FAACB4394681F4621FB4AD6</vt:lpwstr>
  </property>
  <property fmtid="{D5CDD505-2E9C-101B-9397-08002B2CF9AE}" pid="3" name="MSIP_Label_379095c1-d701-4a85-9aa0-f5019a9a0475_Enabled">
    <vt:lpwstr>true</vt:lpwstr>
  </property>
  <property fmtid="{D5CDD505-2E9C-101B-9397-08002B2CF9AE}" pid="4" name="MSIP_Label_379095c1-d701-4a85-9aa0-f5019a9a0475_SetDate">
    <vt:lpwstr>2025-06-03T09:59:38Z</vt:lpwstr>
  </property>
  <property fmtid="{D5CDD505-2E9C-101B-9397-08002B2CF9AE}" pid="5" name="MSIP_Label_379095c1-d701-4a85-9aa0-f5019a9a0475_Method">
    <vt:lpwstr>Privileged</vt:lpwstr>
  </property>
  <property fmtid="{D5CDD505-2E9C-101B-9397-08002B2CF9AE}" pid="6" name="MSIP_Label_379095c1-d701-4a85-9aa0-f5019a9a0475_Name">
    <vt:lpwstr>Vertrouwelijk</vt:lpwstr>
  </property>
  <property fmtid="{D5CDD505-2E9C-101B-9397-08002B2CF9AE}" pid="7" name="MSIP_Label_379095c1-d701-4a85-9aa0-f5019a9a0475_SiteId">
    <vt:lpwstr>c37ef212-d4a3-44b6-92df-0d1dff85604f</vt:lpwstr>
  </property>
  <property fmtid="{D5CDD505-2E9C-101B-9397-08002B2CF9AE}" pid="8" name="MSIP_Label_379095c1-d701-4a85-9aa0-f5019a9a0475_ActionId">
    <vt:lpwstr>a657bd8c-7420-44a0-9450-41305010e026</vt:lpwstr>
  </property>
  <property fmtid="{D5CDD505-2E9C-101B-9397-08002B2CF9AE}" pid="9" name="MSIP_Label_379095c1-d701-4a85-9aa0-f5019a9a0475_ContentBits">
    <vt:lpwstr>0</vt:lpwstr>
  </property>
  <property fmtid="{D5CDD505-2E9C-101B-9397-08002B2CF9AE}" pid="10" name="MSIP_Label_379095c1-d701-4a85-9aa0-f5019a9a0475_Tag">
    <vt:lpwstr>10, 0, 1, 1</vt:lpwstr>
  </property>
</Properties>
</file>